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2" r:id="rId5"/>
    <p:sldId id="263" r:id="rId6"/>
    <p:sldId id="264"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76265" autoAdjust="0"/>
  </p:normalViewPr>
  <p:slideViewPr>
    <p:cSldViewPr snapToGrid="0">
      <p:cViewPr varScale="1">
        <p:scale>
          <a:sx n="49" d="100"/>
          <a:sy n="49" d="100"/>
        </p:scale>
        <p:origin x="1458" y="36"/>
      </p:cViewPr>
      <p:guideLst/>
    </p:cSldViewPr>
  </p:slideViewPr>
  <p:outlineViewPr>
    <p:cViewPr>
      <p:scale>
        <a:sx n="33" d="100"/>
        <a:sy n="33" d="100"/>
      </p:scale>
      <p:origin x="0" y="-2722"/>
    </p:cViewPr>
  </p:outlin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0A1DD-C785-4910-81E3-8B08B48C711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F2391F1-ED4D-408B-BA69-6648178A4207}">
      <dgm:prSet/>
      <dgm:spPr>
        <a:solidFill>
          <a:srgbClr val="00B050"/>
        </a:solidFill>
      </dgm:spPr>
      <dgm:t>
        <a:bodyPr/>
        <a:lstStyle/>
        <a:p>
          <a:r>
            <a:rPr lang="en-US" dirty="0"/>
            <a:t>Using the websites on the previous slide, describe the biome or ecosystem in which you would naturally find your chosen carnivorous plant.</a:t>
          </a:r>
        </a:p>
      </dgm:t>
    </dgm:pt>
    <dgm:pt modelId="{7077A66C-445A-47B3-9377-0F7578EFB99B}" type="parTrans" cxnId="{BF6D9378-DD01-4900-A64B-2783B8B8A189}">
      <dgm:prSet/>
      <dgm:spPr/>
      <dgm:t>
        <a:bodyPr/>
        <a:lstStyle/>
        <a:p>
          <a:endParaRPr lang="en-US"/>
        </a:p>
      </dgm:t>
    </dgm:pt>
    <dgm:pt modelId="{5EB28C57-CE69-404C-B3CA-D740985428C7}" type="sibTrans" cxnId="{BF6D9378-DD01-4900-A64B-2783B8B8A189}">
      <dgm:prSet/>
      <dgm:spPr/>
      <dgm:t>
        <a:bodyPr/>
        <a:lstStyle/>
        <a:p>
          <a:endParaRPr lang="en-US"/>
        </a:p>
      </dgm:t>
    </dgm:pt>
    <dgm:pt modelId="{3BC984B9-B452-4B77-B153-0FABA00150A4}">
      <dgm:prSet/>
      <dgm:spPr/>
      <dgm:t>
        <a:bodyPr/>
        <a:lstStyle/>
        <a:p>
          <a:r>
            <a:rPr lang="en-US" dirty="0"/>
            <a:t>General location on Earth</a:t>
          </a:r>
        </a:p>
      </dgm:t>
    </dgm:pt>
    <dgm:pt modelId="{F120CAF0-6981-4630-9DBD-B684DA8D0666}" type="parTrans" cxnId="{DCF937E3-7E0D-47E7-969A-2D71E0C3F14B}">
      <dgm:prSet/>
      <dgm:spPr/>
      <dgm:t>
        <a:bodyPr/>
        <a:lstStyle/>
        <a:p>
          <a:endParaRPr lang="en-US"/>
        </a:p>
      </dgm:t>
    </dgm:pt>
    <dgm:pt modelId="{6A4843F6-7E54-402B-B4D2-7D68F2012890}" type="sibTrans" cxnId="{DCF937E3-7E0D-47E7-969A-2D71E0C3F14B}">
      <dgm:prSet/>
      <dgm:spPr/>
      <dgm:t>
        <a:bodyPr/>
        <a:lstStyle/>
        <a:p>
          <a:endParaRPr lang="en-US"/>
        </a:p>
      </dgm:t>
    </dgm:pt>
    <dgm:pt modelId="{970693E2-948D-4AD6-A9B4-819C486EBB7C}">
      <dgm:prSet/>
      <dgm:spPr/>
      <dgm:t>
        <a:bodyPr/>
        <a:lstStyle/>
        <a:p>
          <a:r>
            <a:rPr lang="en-US" dirty="0"/>
            <a:t>Type of biome</a:t>
          </a:r>
        </a:p>
      </dgm:t>
    </dgm:pt>
    <dgm:pt modelId="{FD7AF73D-ED36-4B88-8B19-9ED861FA0449}" type="parTrans" cxnId="{3D40193C-D0DB-493A-AB97-E7FEA7041DB0}">
      <dgm:prSet/>
      <dgm:spPr/>
      <dgm:t>
        <a:bodyPr/>
        <a:lstStyle/>
        <a:p>
          <a:endParaRPr lang="en-US"/>
        </a:p>
      </dgm:t>
    </dgm:pt>
    <dgm:pt modelId="{D4087CDB-4E12-49AD-9528-EFD6DD87DD85}" type="sibTrans" cxnId="{3D40193C-D0DB-493A-AB97-E7FEA7041DB0}">
      <dgm:prSet/>
      <dgm:spPr/>
      <dgm:t>
        <a:bodyPr/>
        <a:lstStyle/>
        <a:p>
          <a:endParaRPr lang="en-US"/>
        </a:p>
      </dgm:t>
    </dgm:pt>
    <dgm:pt modelId="{841DADF4-0F0D-4569-905C-E6AFDAB137B6}">
      <dgm:prSet/>
      <dgm:spPr/>
      <dgm:t>
        <a:bodyPr/>
        <a:lstStyle/>
        <a:p>
          <a:r>
            <a:rPr lang="en-US" dirty="0"/>
            <a:t>One specific location (city, park, landmark, etc.)</a:t>
          </a:r>
        </a:p>
      </dgm:t>
    </dgm:pt>
    <dgm:pt modelId="{80D2F118-2BFC-422C-8F5C-D466F0CCB709}" type="parTrans" cxnId="{C61DE4C2-A9D7-4C67-8F19-14BCBB6007F9}">
      <dgm:prSet/>
      <dgm:spPr/>
      <dgm:t>
        <a:bodyPr/>
        <a:lstStyle/>
        <a:p>
          <a:endParaRPr lang="en-US"/>
        </a:p>
      </dgm:t>
    </dgm:pt>
    <dgm:pt modelId="{12546DA2-406F-4628-9D1D-EB2F865D5151}" type="sibTrans" cxnId="{C61DE4C2-A9D7-4C67-8F19-14BCBB6007F9}">
      <dgm:prSet/>
      <dgm:spPr/>
      <dgm:t>
        <a:bodyPr/>
        <a:lstStyle/>
        <a:p>
          <a:endParaRPr lang="en-US"/>
        </a:p>
      </dgm:t>
    </dgm:pt>
    <dgm:pt modelId="{B4AEC6A3-7A5C-429B-8F4D-DE81F6ACD7F0}">
      <dgm:prSet/>
      <dgm:spPr/>
      <dgm:t>
        <a:bodyPr/>
        <a:lstStyle/>
        <a:p>
          <a:r>
            <a:rPr lang="en-US"/>
            <a:t>Climate of biome</a:t>
          </a:r>
        </a:p>
      </dgm:t>
    </dgm:pt>
    <dgm:pt modelId="{142B0800-A228-46C7-8DFC-2B04D4EEED39}" type="parTrans" cxnId="{8E65D7F6-8406-47CF-A2E9-479A6CE37252}">
      <dgm:prSet/>
      <dgm:spPr/>
      <dgm:t>
        <a:bodyPr/>
        <a:lstStyle/>
        <a:p>
          <a:endParaRPr lang="en-US"/>
        </a:p>
      </dgm:t>
    </dgm:pt>
    <dgm:pt modelId="{46DD06B6-7129-4DF2-8CBB-CB76B18E7D90}" type="sibTrans" cxnId="{8E65D7F6-8406-47CF-A2E9-479A6CE37252}">
      <dgm:prSet/>
      <dgm:spPr/>
      <dgm:t>
        <a:bodyPr/>
        <a:lstStyle/>
        <a:p>
          <a:endParaRPr lang="en-US"/>
        </a:p>
      </dgm:t>
    </dgm:pt>
    <dgm:pt modelId="{ECD936FC-A926-4FF6-AC45-B33BBDDC42AB}">
      <dgm:prSet/>
      <dgm:spPr/>
      <dgm:t>
        <a:bodyPr/>
        <a:lstStyle/>
        <a:p>
          <a:r>
            <a:rPr lang="en-US"/>
            <a:t>Animals that inhabit the biome</a:t>
          </a:r>
        </a:p>
      </dgm:t>
    </dgm:pt>
    <dgm:pt modelId="{24965F76-6661-4318-B966-C342DD84B110}" type="parTrans" cxnId="{4AF2E904-A200-403B-8E42-B4B5A1A3A09A}">
      <dgm:prSet/>
      <dgm:spPr/>
      <dgm:t>
        <a:bodyPr/>
        <a:lstStyle/>
        <a:p>
          <a:endParaRPr lang="en-US"/>
        </a:p>
      </dgm:t>
    </dgm:pt>
    <dgm:pt modelId="{F508382E-9E60-45E5-8378-23F53C64DD58}" type="sibTrans" cxnId="{4AF2E904-A200-403B-8E42-B4B5A1A3A09A}">
      <dgm:prSet/>
      <dgm:spPr/>
      <dgm:t>
        <a:bodyPr/>
        <a:lstStyle/>
        <a:p>
          <a:endParaRPr lang="en-US"/>
        </a:p>
      </dgm:t>
    </dgm:pt>
    <dgm:pt modelId="{0E8FB831-CF56-46E6-87A0-3631DC5A4C0E}" type="pres">
      <dgm:prSet presAssocID="{1420A1DD-C785-4910-81E3-8B08B48C7111}" presName="Name0" presStyleCnt="0">
        <dgm:presLayoutVars>
          <dgm:dir/>
          <dgm:animLvl val="lvl"/>
          <dgm:resizeHandles val="exact"/>
        </dgm:presLayoutVars>
      </dgm:prSet>
      <dgm:spPr/>
    </dgm:pt>
    <dgm:pt modelId="{DF2B9427-78C9-456C-AE9C-EF974E78C617}" type="pres">
      <dgm:prSet presAssocID="{AF2391F1-ED4D-408B-BA69-6648178A4207}" presName="linNode" presStyleCnt="0"/>
      <dgm:spPr/>
    </dgm:pt>
    <dgm:pt modelId="{9B796BBD-73CA-425F-AC9C-9E0EB047BB9C}" type="pres">
      <dgm:prSet presAssocID="{AF2391F1-ED4D-408B-BA69-6648178A4207}" presName="parentText" presStyleLbl="node1" presStyleIdx="0" presStyleCnt="6" custScaleX="178058">
        <dgm:presLayoutVars>
          <dgm:chMax val="1"/>
          <dgm:bulletEnabled val="1"/>
        </dgm:presLayoutVars>
      </dgm:prSet>
      <dgm:spPr/>
    </dgm:pt>
    <dgm:pt modelId="{7EE1160C-EE1E-41E5-9E51-B5D0BC90C0F4}" type="pres">
      <dgm:prSet presAssocID="{5EB28C57-CE69-404C-B3CA-D740985428C7}" presName="sp" presStyleCnt="0"/>
      <dgm:spPr/>
    </dgm:pt>
    <dgm:pt modelId="{C53BA8BA-9907-42CA-A06B-38C819C3BD42}" type="pres">
      <dgm:prSet presAssocID="{3BC984B9-B452-4B77-B153-0FABA00150A4}" presName="linNode" presStyleCnt="0"/>
      <dgm:spPr/>
    </dgm:pt>
    <dgm:pt modelId="{C4723666-3229-45E7-86A3-ECE9E0C614F7}" type="pres">
      <dgm:prSet presAssocID="{3BC984B9-B452-4B77-B153-0FABA00150A4}" presName="parentText" presStyleLbl="node1" presStyleIdx="1" presStyleCnt="6" custLinFactNeighborX="38725" custLinFactNeighborY="-8832">
        <dgm:presLayoutVars>
          <dgm:chMax val="1"/>
          <dgm:bulletEnabled val="1"/>
        </dgm:presLayoutVars>
      </dgm:prSet>
      <dgm:spPr/>
    </dgm:pt>
    <dgm:pt modelId="{3552E848-428B-485F-BD2B-DFC203FC2FF1}" type="pres">
      <dgm:prSet presAssocID="{6A4843F6-7E54-402B-B4D2-7D68F2012890}" presName="sp" presStyleCnt="0"/>
      <dgm:spPr/>
    </dgm:pt>
    <dgm:pt modelId="{67184C07-BB87-4506-A395-2F15BE767C06}" type="pres">
      <dgm:prSet presAssocID="{970693E2-948D-4AD6-A9B4-819C486EBB7C}" presName="linNode" presStyleCnt="0"/>
      <dgm:spPr/>
    </dgm:pt>
    <dgm:pt modelId="{9D496520-9FB3-4B70-9C79-B44F1C4C27D4}" type="pres">
      <dgm:prSet presAssocID="{970693E2-948D-4AD6-A9B4-819C486EBB7C}" presName="parentText" presStyleLbl="node1" presStyleIdx="2" presStyleCnt="6" custLinFactNeighborX="38725" custLinFactNeighborY="-13832">
        <dgm:presLayoutVars>
          <dgm:chMax val="1"/>
          <dgm:bulletEnabled val="1"/>
        </dgm:presLayoutVars>
      </dgm:prSet>
      <dgm:spPr/>
    </dgm:pt>
    <dgm:pt modelId="{7F6F30E8-8936-41FC-B440-8410E16D4F2B}" type="pres">
      <dgm:prSet presAssocID="{D4087CDB-4E12-49AD-9528-EFD6DD87DD85}" presName="sp" presStyleCnt="0"/>
      <dgm:spPr/>
    </dgm:pt>
    <dgm:pt modelId="{F740FFF6-9A75-43E3-BD34-7215568B06DD}" type="pres">
      <dgm:prSet presAssocID="{841DADF4-0F0D-4569-905C-E6AFDAB137B6}" presName="linNode" presStyleCnt="0"/>
      <dgm:spPr/>
    </dgm:pt>
    <dgm:pt modelId="{BA432424-3482-4C06-AAB4-67EDED76A02A}" type="pres">
      <dgm:prSet presAssocID="{841DADF4-0F0D-4569-905C-E6AFDAB137B6}" presName="parentText" presStyleLbl="node1" presStyleIdx="3" presStyleCnt="6" custLinFactNeighborX="38725" custLinFactNeighborY="-21997">
        <dgm:presLayoutVars>
          <dgm:chMax val="1"/>
          <dgm:bulletEnabled val="1"/>
        </dgm:presLayoutVars>
      </dgm:prSet>
      <dgm:spPr/>
    </dgm:pt>
    <dgm:pt modelId="{E33C4DEF-EB23-4A95-8257-41A10FF86501}" type="pres">
      <dgm:prSet presAssocID="{12546DA2-406F-4628-9D1D-EB2F865D5151}" presName="sp" presStyleCnt="0"/>
      <dgm:spPr/>
    </dgm:pt>
    <dgm:pt modelId="{C087466E-EFB6-4815-9925-CB55930B487F}" type="pres">
      <dgm:prSet presAssocID="{B4AEC6A3-7A5C-429B-8F4D-DE81F6ACD7F0}" presName="linNode" presStyleCnt="0"/>
      <dgm:spPr/>
    </dgm:pt>
    <dgm:pt modelId="{01C4A501-8E59-4C15-AF45-DADD4F6E860D}" type="pres">
      <dgm:prSet presAssocID="{B4AEC6A3-7A5C-429B-8F4D-DE81F6ACD7F0}" presName="parentText" presStyleLbl="node1" presStyleIdx="4" presStyleCnt="6" custLinFactNeighborX="38725" custLinFactNeighborY="-27863">
        <dgm:presLayoutVars>
          <dgm:chMax val="1"/>
          <dgm:bulletEnabled val="1"/>
        </dgm:presLayoutVars>
      </dgm:prSet>
      <dgm:spPr/>
    </dgm:pt>
    <dgm:pt modelId="{C4685E7B-FDA0-404B-B174-BA8A1F0D5A52}" type="pres">
      <dgm:prSet presAssocID="{46DD06B6-7129-4DF2-8CBB-CB76B18E7D90}" presName="sp" presStyleCnt="0"/>
      <dgm:spPr/>
    </dgm:pt>
    <dgm:pt modelId="{6726D884-31B8-413F-99D1-E485AF67E2C0}" type="pres">
      <dgm:prSet presAssocID="{ECD936FC-A926-4FF6-AC45-B33BBDDC42AB}" presName="linNode" presStyleCnt="0"/>
      <dgm:spPr/>
    </dgm:pt>
    <dgm:pt modelId="{5E34CDFC-712D-4CA2-BA39-E3F6885C9A15}" type="pres">
      <dgm:prSet presAssocID="{ECD936FC-A926-4FF6-AC45-B33BBDDC42AB}" presName="parentText" presStyleLbl="node1" presStyleIdx="5" presStyleCnt="6" custLinFactNeighborX="38725" custLinFactNeighborY="-35195">
        <dgm:presLayoutVars>
          <dgm:chMax val="1"/>
          <dgm:bulletEnabled val="1"/>
        </dgm:presLayoutVars>
      </dgm:prSet>
      <dgm:spPr/>
    </dgm:pt>
  </dgm:ptLst>
  <dgm:cxnLst>
    <dgm:cxn modelId="{4AF2E904-A200-403B-8E42-B4B5A1A3A09A}" srcId="{1420A1DD-C785-4910-81E3-8B08B48C7111}" destId="{ECD936FC-A926-4FF6-AC45-B33BBDDC42AB}" srcOrd="5" destOrd="0" parTransId="{24965F76-6661-4318-B966-C342DD84B110}" sibTransId="{F508382E-9E60-45E5-8378-23F53C64DD58}"/>
    <dgm:cxn modelId="{347E7E1D-3FBB-4F9B-852C-94D4A16F61EB}" type="presOf" srcId="{AF2391F1-ED4D-408B-BA69-6648178A4207}" destId="{9B796BBD-73CA-425F-AC9C-9E0EB047BB9C}" srcOrd="0" destOrd="0" presId="urn:microsoft.com/office/officeart/2005/8/layout/vList5"/>
    <dgm:cxn modelId="{3D40193C-D0DB-493A-AB97-E7FEA7041DB0}" srcId="{1420A1DD-C785-4910-81E3-8B08B48C7111}" destId="{970693E2-948D-4AD6-A9B4-819C486EBB7C}" srcOrd="2" destOrd="0" parTransId="{FD7AF73D-ED36-4B88-8B19-9ED861FA0449}" sibTransId="{D4087CDB-4E12-49AD-9528-EFD6DD87DD85}"/>
    <dgm:cxn modelId="{CED95F45-0587-4BC6-9E5A-DF18752F3F96}" type="presOf" srcId="{1420A1DD-C785-4910-81E3-8B08B48C7111}" destId="{0E8FB831-CF56-46E6-87A0-3631DC5A4C0E}" srcOrd="0" destOrd="0" presId="urn:microsoft.com/office/officeart/2005/8/layout/vList5"/>
    <dgm:cxn modelId="{B6491A49-87FF-4D62-9690-F3E71418C25C}" type="presOf" srcId="{3BC984B9-B452-4B77-B153-0FABA00150A4}" destId="{C4723666-3229-45E7-86A3-ECE9E0C614F7}" srcOrd="0" destOrd="0" presId="urn:microsoft.com/office/officeart/2005/8/layout/vList5"/>
    <dgm:cxn modelId="{DA7E296B-D5B7-416C-9FFC-ECD7C0E1F664}" type="presOf" srcId="{B4AEC6A3-7A5C-429B-8F4D-DE81F6ACD7F0}" destId="{01C4A501-8E59-4C15-AF45-DADD4F6E860D}" srcOrd="0" destOrd="0" presId="urn:microsoft.com/office/officeart/2005/8/layout/vList5"/>
    <dgm:cxn modelId="{BF6D9378-DD01-4900-A64B-2783B8B8A189}" srcId="{1420A1DD-C785-4910-81E3-8B08B48C7111}" destId="{AF2391F1-ED4D-408B-BA69-6648178A4207}" srcOrd="0" destOrd="0" parTransId="{7077A66C-445A-47B3-9377-0F7578EFB99B}" sibTransId="{5EB28C57-CE69-404C-B3CA-D740985428C7}"/>
    <dgm:cxn modelId="{AF9BEA84-2FC1-4C92-9891-7B3F9A3CF08F}" type="presOf" srcId="{970693E2-948D-4AD6-A9B4-819C486EBB7C}" destId="{9D496520-9FB3-4B70-9C79-B44F1C4C27D4}" srcOrd="0" destOrd="0" presId="urn:microsoft.com/office/officeart/2005/8/layout/vList5"/>
    <dgm:cxn modelId="{804C5EBB-6AC6-4C46-9ED4-15F2AE7DE42D}" type="presOf" srcId="{ECD936FC-A926-4FF6-AC45-B33BBDDC42AB}" destId="{5E34CDFC-712D-4CA2-BA39-E3F6885C9A15}" srcOrd="0" destOrd="0" presId="urn:microsoft.com/office/officeart/2005/8/layout/vList5"/>
    <dgm:cxn modelId="{C61DE4C2-A9D7-4C67-8F19-14BCBB6007F9}" srcId="{1420A1DD-C785-4910-81E3-8B08B48C7111}" destId="{841DADF4-0F0D-4569-905C-E6AFDAB137B6}" srcOrd="3" destOrd="0" parTransId="{80D2F118-2BFC-422C-8F5C-D466F0CCB709}" sibTransId="{12546DA2-406F-4628-9D1D-EB2F865D5151}"/>
    <dgm:cxn modelId="{27CA14C5-0946-460E-9600-CC8B9BD62EB8}" type="presOf" srcId="{841DADF4-0F0D-4569-905C-E6AFDAB137B6}" destId="{BA432424-3482-4C06-AAB4-67EDED76A02A}" srcOrd="0" destOrd="0" presId="urn:microsoft.com/office/officeart/2005/8/layout/vList5"/>
    <dgm:cxn modelId="{DCF937E3-7E0D-47E7-969A-2D71E0C3F14B}" srcId="{1420A1DD-C785-4910-81E3-8B08B48C7111}" destId="{3BC984B9-B452-4B77-B153-0FABA00150A4}" srcOrd="1" destOrd="0" parTransId="{F120CAF0-6981-4630-9DBD-B684DA8D0666}" sibTransId="{6A4843F6-7E54-402B-B4D2-7D68F2012890}"/>
    <dgm:cxn modelId="{8E65D7F6-8406-47CF-A2E9-479A6CE37252}" srcId="{1420A1DD-C785-4910-81E3-8B08B48C7111}" destId="{B4AEC6A3-7A5C-429B-8F4D-DE81F6ACD7F0}" srcOrd="4" destOrd="0" parTransId="{142B0800-A228-46C7-8DFC-2B04D4EEED39}" sibTransId="{46DD06B6-7129-4DF2-8CBB-CB76B18E7D90}"/>
    <dgm:cxn modelId="{681DC612-8689-4DA1-8D5B-95F61ABE5BB6}" type="presParOf" srcId="{0E8FB831-CF56-46E6-87A0-3631DC5A4C0E}" destId="{DF2B9427-78C9-456C-AE9C-EF974E78C617}" srcOrd="0" destOrd="0" presId="urn:microsoft.com/office/officeart/2005/8/layout/vList5"/>
    <dgm:cxn modelId="{0859DA9B-9915-48C0-9478-9CB5D8040364}" type="presParOf" srcId="{DF2B9427-78C9-456C-AE9C-EF974E78C617}" destId="{9B796BBD-73CA-425F-AC9C-9E0EB047BB9C}" srcOrd="0" destOrd="0" presId="urn:microsoft.com/office/officeart/2005/8/layout/vList5"/>
    <dgm:cxn modelId="{467C01FE-5527-4805-B9BB-C82EA29C3CF7}" type="presParOf" srcId="{0E8FB831-CF56-46E6-87A0-3631DC5A4C0E}" destId="{7EE1160C-EE1E-41E5-9E51-B5D0BC90C0F4}" srcOrd="1" destOrd="0" presId="urn:microsoft.com/office/officeart/2005/8/layout/vList5"/>
    <dgm:cxn modelId="{D6F74AA2-924A-41B1-82DA-25D027DBD127}" type="presParOf" srcId="{0E8FB831-CF56-46E6-87A0-3631DC5A4C0E}" destId="{C53BA8BA-9907-42CA-A06B-38C819C3BD42}" srcOrd="2" destOrd="0" presId="urn:microsoft.com/office/officeart/2005/8/layout/vList5"/>
    <dgm:cxn modelId="{6C882A3D-CEE2-40C6-9E37-BBA1511C8810}" type="presParOf" srcId="{C53BA8BA-9907-42CA-A06B-38C819C3BD42}" destId="{C4723666-3229-45E7-86A3-ECE9E0C614F7}" srcOrd="0" destOrd="0" presId="urn:microsoft.com/office/officeart/2005/8/layout/vList5"/>
    <dgm:cxn modelId="{55A6D79F-33D1-4762-8AD7-14C208C2FB09}" type="presParOf" srcId="{0E8FB831-CF56-46E6-87A0-3631DC5A4C0E}" destId="{3552E848-428B-485F-BD2B-DFC203FC2FF1}" srcOrd="3" destOrd="0" presId="urn:microsoft.com/office/officeart/2005/8/layout/vList5"/>
    <dgm:cxn modelId="{D149C2A5-5327-4AE0-881D-0C9946BFA3FB}" type="presParOf" srcId="{0E8FB831-CF56-46E6-87A0-3631DC5A4C0E}" destId="{67184C07-BB87-4506-A395-2F15BE767C06}" srcOrd="4" destOrd="0" presId="urn:microsoft.com/office/officeart/2005/8/layout/vList5"/>
    <dgm:cxn modelId="{B02A1E5C-E89A-4CD8-9CB3-FF98418596E3}" type="presParOf" srcId="{67184C07-BB87-4506-A395-2F15BE767C06}" destId="{9D496520-9FB3-4B70-9C79-B44F1C4C27D4}" srcOrd="0" destOrd="0" presId="urn:microsoft.com/office/officeart/2005/8/layout/vList5"/>
    <dgm:cxn modelId="{87476B76-033C-486A-B8C2-7BCAA9AC2154}" type="presParOf" srcId="{0E8FB831-CF56-46E6-87A0-3631DC5A4C0E}" destId="{7F6F30E8-8936-41FC-B440-8410E16D4F2B}" srcOrd="5" destOrd="0" presId="urn:microsoft.com/office/officeart/2005/8/layout/vList5"/>
    <dgm:cxn modelId="{8DA26ED8-F534-4562-A56A-B68F10B079D8}" type="presParOf" srcId="{0E8FB831-CF56-46E6-87A0-3631DC5A4C0E}" destId="{F740FFF6-9A75-43E3-BD34-7215568B06DD}" srcOrd="6" destOrd="0" presId="urn:microsoft.com/office/officeart/2005/8/layout/vList5"/>
    <dgm:cxn modelId="{FE01176F-56CA-4381-B71F-831BC988B519}" type="presParOf" srcId="{F740FFF6-9A75-43E3-BD34-7215568B06DD}" destId="{BA432424-3482-4C06-AAB4-67EDED76A02A}" srcOrd="0" destOrd="0" presId="urn:microsoft.com/office/officeart/2005/8/layout/vList5"/>
    <dgm:cxn modelId="{ADC91C61-FD39-4D1F-9A85-39D0066C1401}" type="presParOf" srcId="{0E8FB831-CF56-46E6-87A0-3631DC5A4C0E}" destId="{E33C4DEF-EB23-4A95-8257-41A10FF86501}" srcOrd="7" destOrd="0" presId="urn:microsoft.com/office/officeart/2005/8/layout/vList5"/>
    <dgm:cxn modelId="{69F33E52-6F09-4F46-A6D7-1392527B937D}" type="presParOf" srcId="{0E8FB831-CF56-46E6-87A0-3631DC5A4C0E}" destId="{C087466E-EFB6-4815-9925-CB55930B487F}" srcOrd="8" destOrd="0" presId="urn:microsoft.com/office/officeart/2005/8/layout/vList5"/>
    <dgm:cxn modelId="{C600773F-03B3-4777-A8F5-3B79E743128E}" type="presParOf" srcId="{C087466E-EFB6-4815-9925-CB55930B487F}" destId="{01C4A501-8E59-4C15-AF45-DADD4F6E860D}" srcOrd="0" destOrd="0" presId="urn:microsoft.com/office/officeart/2005/8/layout/vList5"/>
    <dgm:cxn modelId="{F207ADE2-EC52-4ED0-A6C5-190B8E13781A}" type="presParOf" srcId="{0E8FB831-CF56-46E6-87A0-3631DC5A4C0E}" destId="{C4685E7B-FDA0-404B-B174-BA8A1F0D5A52}" srcOrd="9" destOrd="0" presId="urn:microsoft.com/office/officeart/2005/8/layout/vList5"/>
    <dgm:cxn modelId="{68B931E3-3359-40C5-B4F6-2D5C44F33F2B}" type="presParOf" srcId="{0E8FB831-CF56-46E6-87A0-3631DC5A4C0E}" destId="{6726D884-31B8-413F-99D1-E485AF67E2C0}" srcOrd="10" destOrd="0" presId="urn:microsoft.com/office/officeart/2005/8/layout/vList5"/>
    <dgm:cxn modelId="{9AA6E839-5950-4739-A687-27A817BBF2B8}" type="presParOf" srcId="{6726D884-31B8-413F-99D1-E485AF67E2C0}" destId="{5E34CDFC-712D-4CA2-BA39-E3F6885C9A15}"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96BBD-73CA-425F-AC9C-9E0EB047BB9C}">
      <dsp:nvSpPr>
        <dsp:cNvPr id="0" name=""/>
        <dsp:cNvSpPr/>
      </dsp:nvSpPr>
      <dsp:spPr>
        <a:xfrm>
          <a:off x="1961497" y="1151"/>
          <a:ext cx="7004834" cy="67048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Using the websites on the previous slide, describe the biome or ecosystem in which you would naturally find your chosen carnivorous plant.</a:t>
          </a:r>
        </a:p>
      </dsp:txBody>
      <dsp:txXfrm>
        <a:off x="1994227" y="33881"/>
        <a:ext cx="6939374" cy="605020"/>
      </dsp:txXfrm>
    </dsp:sp>
    <dsp:sp modelId="{C4723666-3229-45E7-86A3-ECE9E0C614F7}">
      <dsp:nvSpPr>
        <dsp:cNvPr id="0" name=""/>
        <dsp:cNvSpPr/>
      </dsp:nvSpPr>
      <dsp:spPr>
        <a:xfrm>
          <a:off x="3484945" y="645939"/>
          <a:ext cx="3934018" cy="670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General location on Earth</a:t>
          </a:r>
        </a:p>
      </dsp:txBody>
      <dsp:txXfrm>
        <a:off x="3517675" y="678669"/>
        <a:ext cx="3868558" cy="605020"/>
      </dsp:txXfrm>
    </dsp:sp>
    <dsp:sp modelId="{9D496520-9FB3-4B70-9C79-B44F1C4C27D4}">
      <dsp:nvSpPr>
        <dsp:cNvPr id="0" name=""/>
        <dsp:cNvSpPr/>
      </dsp:nvSpPr>
      <dsp:spPr>
        <a:xfrm>
          <a:off x="3484945" y="1316419"/>
          <a:ext cx="3934018" cy="670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Type of biome</a:t>
          </a:r>
        </a:p>
      </dsp:txBody>
      <dsp:txXfrm>
        <a:off x="3517675" y="1349149"/>
        <a:ext cx="3868558" cy="605020"/>
      </dsp:txXfrm>
    </dsp:sp>
    <dsp:sp modelId="{BA432424-3482-4C06-AAB4-67EDED76A02A}">
      <dsp:nvSpPr>
        <dsp:cNvPr id="0" name=""/>
        <dsp:cNvSpPr/>
      </dsp:nvSpPr>
      <dsp:spPr>
        <a:xfrm>
          <a:off x="3484945" y="1965678"/>
          <a:ext cx="3934018" cy="670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One specific location (city, park, landmark, etc.)</a:t>
          </a:r>
        </a:p>
      </dsp:txBody>
      <dsp:txXfrm>
        <a:off x="3517675" y="1998408"/>
        <a:ext cx="3868558" cy="605020"/>
      </dsp:txXfrm>
    </dsp:sp>
    <dsp:sp modelId="{01C4A501-8E59-4C15-AF45-DADD4F6E860D}">
      <dsp:nvSpPr>
        <dsp:cNvPr id="0" name=""/>
        <dsp:cNvSpPr/>
      </dsp:nvSpPr>
      <dsp:spPr>
        <a:xfrm>
          <a:off x="3484945" y="2630352"/>
          <a:ext cx="3934018" cy="6704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Climate of biome</a:t>
          </a:r>
        </a:p>
      </dsp:txBody>
      <dsp:txXfrm>
        <a:off x="3517675" y="2663082"/>
        <a:ext cx="3868558" cy="605020"/>
      </dsp:txXfrm>
    </dsp:sp>
    <dsp:sp modelId="{5E34CDFC-712D-4CA2-BA39-E3F6885C9A15}">
      <dsp:nvSpPr>
        <dsp:cNvPr id="0" name=""/>
        <dsp:cNvSpPr/>
      </dsp:nvSpPr>
      <dsp:spPr>
        <a:xfrm>
          <a:off x="3484945" y="3285197"/>
          <a:ext cx="3934018" cy="670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Animals that inhabit the biome</a:t>
          </a:r>
        </a:p>
      </dsp:txBody>
      <dsp:txXfrm>
        <a:off x="3517675" y="3317927"/>
        <a:ext cx="3868558" cy="60502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0B6F6-F011-41DE-B3F3-F00772AE4172}"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57A15-01EC-4965-B344-BA6F71089A7A}" type="slidenum">
              <a:rPr lang="en-US" smtClean="0"/>
              <a:t>‹#›</a:t>
            </a:fld>
            <a:endParaRPr lang="en-US"/>
          </a:p>
        </p:txBody>
      </p:sp>
    </p:spTree>
    <p:extLst>
      <p:ext uri="{BB962C8B-B14F-4D97-AF65-F5344CB8AC3E}">
        <p14:creationId xmlns:p14="http://schemas.microsoft.com/office/powerpoint/2010/main" val="3158131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t>
            </a:r>
            <a:r>
              <a:rPr lang="en-US" dirty="0"/>
              <a:t>PPT includes a variety of slides that connect to different pieces of curriculum in my 8</a:t>
            </a:r>
            <a:r>
              <a:rPr lang="en-US" baseline="30000" dirty="0"/>
              <a:t>th</a:t>
            </a:r>
            <a:r>
              <a:rPr lang="en-US" dirty="0"/>
              <a:t> grade Science class. The slides would not be taught together, but instead would be embedded in lessons that I already teach about these topics. The carnivorous plant portion would be added to connect the content to our classroom plants!</a:t>
            </a:r>
          </a:p>
        </p:txBody>
      </p:sp>
      <p:sp>
        <p:nvSpPr>
          <p:cNvPr id="4" name="Slide Number Placeholder 3"/>
          <p:cNvSpPr>
            <a:spLocks noGrp="1"/>
          </p:cNvSpPr>
          <p:nvPr>
            <p:ph type="sldNum" sz="quarter" idx="5"/>
          </p:nvPr>
        </p:nvSpPr>
        <p:spPr/>
        <p:txBody>
          <a:bodyPr/>
          <a:lstStyle/>
          <a:p>
            <a:fld id="{8BF57A15-01EC-4965-B344-BA6F71089A7A}" type="slidenum">
              <a:rPr lang="en-US" smtClean="0"/>
              <a:t>1</a:t>
            </a:fld>
            <a:endParaRPr lang="en-US"/>
          </a:p>
        </p:txBody>
      </p:sp>
    </p:spTree>
    <p:extLst>
      <p:ext uri="{BB962C8B-B14F-4D97-AF65-F5344CB8AC3E}">
        <p14:creationId xmlns:p14="http://schemas.microsoft.com/office/powerpoint/2010/main" val="155267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intro activity includes students watching a video and writing a quick summary of words. The word activity is a means to identify vocabulary and big ideas without explicitly telling students to do so. In groups, students would share their six words. Then on chart paper, they would make a list of their words. Lastly, each table group moves to a new table but leaves their list of words at their original seat. At the new table, the students draw the words that another group wrote down. This activity is both tactile and visual, meeting the learning styles of most students. I have had great success with these types of charting/writing/drawing lessons! </a:t>
            </a:r>
          </a:p>
        </p:txBody>
      </p:sp>
      <p:sp>
        <p:nvSpPr>
          <p:cNvPr id="4" name="Slide Number Placeholder 3"/>
          <p:cNvSpPr>
            <a:spLocks noGrp="1"/>
          </p:cNvSpPr>
          <p:nvPr>
            <p:ph type="sldNum" sz="quarter" idx="5"/>
          </p:nvPr>
        </p:nvSpPr>
        <p:spPr/>
        <p:txBody>
          <a:bodyPr/>
          <a:lstStyle/>
          <a:p>
            <a:fld id="{8BF57A15-01EC-4965-B344-BA6F71089A7A}" type="slidenum">
              <a:rPr lang="en-US" smtClean="0"/>
              <a:t>2</a:t>
            </a:fld>
            <a:endParaRPr lang="en-US"/>
          </a:p>
        </p:txBody>
      </p:sp>
    </p:spTree>
    <p:extLst>
      <p:ext uri="{BB962C8B-B14F-4D97-AF65-F5344CB8AC3E}">
        <p14:creationId xmlns:p14="http://schemas.microsoft.com/office/powerpoint/2010/main" val="233929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adaptations activity involves a mini-</a:t>
            </a:r>
            <a:r>
              <a:rPr lang="en-US" dirty="0" err="1"/>
              <a:t>webquest</a:t>
            </a:r>
            <a:r>
              <a:rPr lang="en-US" dirty="0"/>
              <a:t>. Students are asked to choose one type of carnivorous plant. I provide them with several websites, all of which discuss adaptations of carnivorous plants. Not all websites have information about all plants on the list, so students may change their mind about their selected plant, or they may have to look through more than one website to find the required information. </a:t>
            </a:r>
          </a:p>
          <a:p>
            <a:endParaRPr lang="en-US" dirty="0"/>
          </a:p>
          <a:p>
            <a:r>
              <a:rPr lang="en-US" dirty="0"/>
              <a:t>Once students find their information, they need to describe in writing and illustrate three difference adaptations the plant uses to survive. </a:t>
            </a:r>
          </a:p>
        </p:txBody>
      </p:sp>
      <p:sp>
        <p:nvSpPr>
          <p:cNvPr id="4" name="Slide Number Placeholder 3"/>
          <p:cNvSpPr>
            <a:spLocks noGrp="1"/>
          </p:cNvSpPr>
          <p:nvPr>
            <p:ph type="sldNum" sz="quarter" idx="5"/>
          </p:nvPr>
        </p:nvSpPr>
        <p:spPr/>
        <p:txBody>
          <a:bodyPr/>
          <a:lstStyle/>
          <a:p>
            <a:fld id="{8BF57A15-01EC-4965-B344-BA6F71089A7A}" type="slidenum">
              <a:rPr lang="en-US" smtClean="0"/>
              <a:t>3</a:t>
            </a:fld>
            <a:endParaRPr lang="en-US"/>
          </a:p>
        </p:txBody>
      </p:sp>
    </p:spTree>
    <p:extLst>
      <p:ext uri="{BB962C8B-B14F-4D97-AF65-F5344CB8AC3E}">
        <p14:creationId xmlns:p14="http://schemas.microsoft.com/office/powerpoint/2010/main" val="221021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focuses on the biomes of carnivorous plants. The goal of the activity is to help students understand that carnivorous plants are found in the same biomes with which they are familiar, often surrounded by animals that students already recognize. After students complete their research, they share out the information in groups. They find that many of the plants live in similar habitats, which leads to a discussion and following activity related to how to care for a carnivorous plant indoors. </a:t>
            </a:r>
          </a:p>
        </p:txBody>
      </p:sp>
      <p:sp>
        <p:nvSpPr>
          <p:cNvPr id="4" name="Slide Number Placeholder 3"/>
          <p:cNvSpPr>
            <a:spLocks noGrp="1"/>
          </p:cNvSpPr>
          <p:nvPr>
            <p:ph type="sldNum" sz="quarter" idx="5"/>
          </p:nvPr>
        </p:nvSpPr>
        <p:spPr/>
        <p:txBody>
          <a:bodyPr/>
          <a:lstStyle/>
          <a:p>
            <a:fld id="{8BF57A15-01EC-4965-B344-BA6F71089A7A}" type="slidenum">
              <a:rPr lang="en-US" smtClean="0"/>
              <a:t>5</a:t>
            </a:fld>
            <a:endParaRPr lang="en-US"/>
          </a:p>
        </p:txBody>
      </p:sp>
    </p:spTree>
    <p:extLst>
      <p:ext uri="{BB962C8B-B14F-4D97-AF65-F5344CB8AC3E}">
        <p14:creationId xmlns:p14="http://schemas.microsoft.com/office/powerpoint/2010/main" val="901150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use the included website to research how to care for a carnivorous plant indoors. This provides them with the understanding of how carnivorous plants are similar and different from houseplants they may have at home or may have seen in a classroom, doctor’s office, etc. This research also allows students to assist with the care of the plants in our classroom that are part of the grant, which gives them life experience caring for a living plant rather than just reading about the plants or watching them sit in our classroom. </a:t>
            </a:r>
          </a:p>
        </p:txBody>
      </p:sp>
      <p:sp>
        <p:nvSpPr>
          <p:cNvPr id="4" name="Slide Number Placeholder 3"/>
          <p:cNvSpPr>
            <a:spLocks noGrp="1"/>
          </p:cNvSpPr>
          <p:nvPr>
            <p:ph type="sldNum" sz="quarter" idx="5"/>
          </p:nvPr>
        </p:nvSpPr>
        <p:spPr/>
        <p:txBody>
          <a:bodyPr/>
          <a:lstStyle/>
          <a:p>
            <a:fld id="{8BF57A15-01EC-4965-B344-BA6F71089A7A}" type="slidenum">
              <a:rPr lang="en-US" smtClean="0"/>
              <a:t>6</a:t>
            </a:fld>
            <a:endParaRPr lang="en-US"/>
          </a:p>
        </p:txBody>
      </p:sp>
    </p:spTree>
    <p:extLst>
      <p:ext uri="{BB962C8B-B14F-4D97-AF65-F5344CB8AC3E}">
        <p14:creationId xmlns:p14="http://schemas.microsoft.com/office/powerpoint/2010/main" val="400262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part of the lesson includes a Nearpod lesson that would be teacher-guided. Students use a code to access the content, but the teacher “pushes” them through the activities, which include videos, quick checks, open-ended questions, and collaborative boards that allow students to voice opinions on a digital sticky note visible to the class. </a:t>
            </a:r>
          </a:p>
          <a:p>
            <a:endParaRPr lang="en-US" dirty="0"/>
          </a:p>
          <a:p>
            <a:r>
              <a:rPr lang="en-US" dirty="0"/>
              <a:t>This slide would pair with the next slide to help students understand how carnivorous plants eat and how they process cellular energy. </a:t>
            </a:r>
          </a:p>
        </p:txBody>
      </p:sp>
      <p:sp>
        <p:nvSpPr>
          <p:cNvPr id="4" name="Slide Number Placeholder 3"/>
          <p:cNvSpPr>
            <a:spLocks noGrp="1"/>
          </p:cNvSpPr>
          <p:nvPr>
            <p:ph type="sldNum" sz="quarter" idx="5"/>
          </p:nvPr>
        </p:nvSpPr>
        <p:spPr/>
        <p:txBody>
          <a:bodyPr/>
          <a:lstStyle/>
          <a:p>
            <a:fld id="{8BF57A15-01EC-4965-B344-BA6F71089A7A}" type="slidenum">
              <a:rPr lang="en-US" smtClean="0"/>
              <a:t>7</a:t>
            </a:fld>
            <a:endParaRPr lang="en-US"/>
          </a:p>
        </p:txBody>
      </p:sp>
    </p:spTree>
    <p:extLst>
      <p:ext uri="{BB962C8B-B14F-4D97-AF65-F5344CB8AC3E}">
        <p14:creationId xmlns:p14="http://schemas.microsoft.com/office/powerpoint/2010/main" val="51787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continuation of the previous slide on how carnivorous plants get food. Students should be able to explain in complete sentences how photosynthesis, which they would have already learned about, still is the primary means for a carnivorous plant to generate glucose to then generate energy as ATP for cellular processes, like taking in nutrients and getting rid of waste. </a:t>
            </a:r>
          </a:p>
        </p:txBody>
      </p:sp>
      <p:sp>
        <p:nvSpPr>
          <p:cNvPr id="4" name="Slide Number Placeholder 3"/>
          <p:cNvSpPr>
            <a:spLocks noGrp="1"/>
          </p:cNvSpPr>
          <p:nvPr>
            <p:ph type="sldNum" sz="quarter" idx="5"/>
          </p:nvPr>
        </p:nvSpPr>
        <p:spPr/>
        <p:txBody>
          <a:bodyPr/>
          <a:lstStyle/>
          <a:p>
            <a:fld id="{8BF57A15-01EC-4965-B344-BA6F71089A7A}" type="slidenum">
              <a:rPr lang="en-US" smtClean="0"/>
              <a:t>8</a:t>
            </a:fld>
            <a:endParaRPr lang="en-US"/>
          </a:p>
        </p:txBody>
      </p:sp>
    </p:spTree>
    <p:extLst>
      <p:ext uri="{BB962C8B-B14F-4D97-AF65-F5344CB8AC3E}">
        <p14:creationId xmlns:p14="http://schemas.microsoft.com/office/powerpoint/2010/main" val="190836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AE56-6C63-AD94-6972-1416109AE2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655DC-36C0-EB31-C614-27DFE9727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ABC85C-EAD6-FF79-886A-DC85B153C68B}"/>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5" name="Footer Placeholder 4">
            <a:extLst>
              <a:ext uri="{FF2B5EF4-FFF2-40B4-BE49-F238E27FC236}">
                <a16:creationId xmlns:a16="http://schemas.microsoft.com/office/drawing/2014/main" id="{E71B3692-181C-FCFB-896B-C45E85612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A133A-6298-2639-36E0-3408AD95563F}"/>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41925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DBF1-974A-2686-7916-B87A45EB63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5C973-8E9F-97D4-1928-9FB9A008A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7D266-B5FA-6365-EB06-F9BC30B6FDA4}"/>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5" name="Footer Placeholder 4">
            <a:extLst>
              <a:ext uri="{FF2B5EF4-FFF2-40B4-BE49-F238E27FC236}">
                <a16:creationId xmlns:a16="http://schemas.microsoft.com/office/drawing/2014/main" id="{235180EC-B5E5-D85B-F491-0109FD164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CEEFD-1D63-615C-C7D6-081B9BA219A3}"/>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423873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F8A78C-D126-4AB8-7586-9E20776DCC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E0EE7-7C9E-CD47-9671-CFA4B5D18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F2F13-4C12-A96F-880A-31536FCE680D}"/>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5" name="Footer Placeholder 4">
            <a:extLst>
              <a:ext uri="{FF2B5EF4-FFF2-40B4-BE49-F238E27FC236}">
                <a16:creationId xmlns:a16="http://schemas.microsoft.com/office/drawing/2014/main" id="{CA232151-39C3-48F9-C40D-5FB9CD099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A9E40-96BA-F110-CF21-4AFEA5410B97}"/>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35083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27D4-BF1F-68C4-534F-920415A78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249A2-9C4F-F7EF-9483-DA6F9D71D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64DDC-0BA1-7208-7D26-D335F1C0CB14}"/>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5" name="Footer Placeholder 4">
            <a:extLst>
              <a:ext uri="{FF2B5EF4-FFF2-40B4-BE49-F238E27FC236}">
                <a16:creationId xmlns:a16="http://schemas.microsoft.com/office/drawing/2014/main" id="{DDA284B4-D7C4-1A01-8F9B-8B8A2111C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7E1B3-F311-149F-6455-B850426B38DF}"/>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10483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76A9-C2CA-96E5-6DCC-44D03912CA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C31ED-58A8-2345-8C97-28808A3CC0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09285E-04BE-70E4-E409-66928D112BA7}"/>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5" name="Footer Placeholder 4">
            <a:extLst>
              <a:ext uri="{FF2B5EF4-FFF2-40B4-BE49-F238E27FC236}">
                <a16:creationId xmlns:a16="http://schemas.microsoft.com/office/drawing/2014/main" id="{E0FCEC02-9933-7B27-480E-7A23F9397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306D5-1799-A777-7E50-434C9250A066}"/>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62167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F9210-0863-3541-6718-B229EA1E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6D091-0B96-982E-D4A0-BC450C1F7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1A1483-C974-DBC5-42F8-CE383B8207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5AE1FE-74CA-C976-C7F2-2321AB6CA37F}"/>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6" name="Footer Placeholder 5">
            <a:extLst>
              <a:ext uri="{FF2B5EF4-FFF2-40B4-BE49-F238E27FC236}">
                <a16:creationId xmlns:a16="http://schemas.microsoft.com/office/drawing/2014/main" id="{7C8E3FB3-2F23-3842-10C7-2B39C5BAD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5440A-6932-EF9E-F574-702D6599E296}"/>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244446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DDDE2-D2F4-9DCC-AFB7-3D39FFA02E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AEF2F3-513F-57B1-DB07-A4C4BD56D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211B8B-9F63-0BCE-1311-12DC7D3997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146B4-96B3-04CE-EA7A-FDCB678FA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C93590-F2BF-6897-3A6B-2AF772167A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10512-F7B5-7314-2149-588A6DAAC9C2}"/>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8" name="Footer Placeholder 7">
            <a:extLst>
              <a:ext uri="{FF2B5EF4-FFF2-40B4-BE49-F238E27FC236}">
                <a16:creationId xmlns:a16="http://schemas.microsoft.com/office/drawing/2014/main" id="{38B1FCF7-4F3E-6F0B-F5A7-5982C943DC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CCCD56-5C97-427C-8F46-25C1AF58C1D8}"/>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402610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4B3B-C2A3-DD55-C879-D65F2E5F95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F06BFE-9C08-F5E0-0406-01364E2185D3}"/>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4" name="Footer Placeholder 3">
            <a:extLst>
              <a:ext uri="{FF2B5EF4-FFF2-40B4-BE49-F238E27FC236}">
                <a16:creationId xmlns:a16="http://schemas.microsoft.com/office/drawing/2014/main" id="{2CC8732B-70A3-FD72-B744-DB3BFFE672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E1F27B-3E1C-8E69-6145-CA9EA3DAB662}"/>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359394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592CE0-6CDA-7043-3FFE-2B7E63A47E2F}"/>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3" name="Footer Placeholder 2">
            <a:extLst>
              <a:ext uri="{FF2B5EF4-FFF2-40B4-BE49-F238E27FC236}">
                <a16:creationId xmlns:a16="http://schemas.microsoft.com/office/drawing/2014/main" id="{ECB2B1B7-78FB-E8CC-DB60-1D27A2CC06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260677-36B8-6AE0-8DFF-C1F83B2B556C}"/>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15762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4A68-9773-138C-F8E7-7D412AC98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235C48-A81E-28D8-A6DB-5B01994F32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05F2E0-3042-72C5-B720-49FC71AC2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E5268-43D0-68BE-2DB9-712663AAAC3E}"/>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6" name="Footer Placeholder 5">
            <a:extLst>
              <a:ext uri="{FF2B5EF4-FFF2-40B4-BE49-F238E27FC236}">
                <a16:creationId xmlns:a16="http://schemas.microsoft.com/office/drawing/2014/main" id="{804A718F-959F-E15E-3F9C-041862E596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79F25-EEFB-B749-17BD-CF6410BB6AE9}"/>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52310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7282F-E866-BAC5-2F8D-27B9D41D2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98CA9A-327B-7614-E34F-A9FB05C2E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B117B1-C638-B957-97D7-779C46A32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6203C-416F-DDD4-EBA5-BBBDE61B699A}"/>
              </a:ext>
            </a:extLst>
          </p:cNvPr>
          <p:cNvSpPr>
            <a:spLocks noGrp="1"/>
          </p:cNvSpPr>
          <p:nvPr>
            <p:ph type="dt" sz="half" idx="10"/>
          </p:nvPr>
        </p:nvSpPr>
        <p:spPr/>
        <p:txBody>
          <a:bodyPr/>
          <a:lstStyle/>
          <a:p>
            <a:fld id="{1FB0D932-53AE-49BA-A566-E138A0E1A447}" type="datetimeFigureOut">
              <a:rPr lang="en-US" smtClean="0"/>
              <a:t>8/29/2023</a:t>
            </a:fld>
            <a:endParaRPr lang="en-US"/>
          </a:p>
        </p:txBody>
      </p:sp>
      <p:sp>
        <p:nvSpPr>
          <p:cNvPr id="6" name="Footer Placeholder 5">
            <a:extLst>
              <a:ext uri="{FF2B5EF4-FFF2-40B4-BE49-F238E27FC236}">
                <a16:creationId xmlns:a16="http://schemas.microsoft.com/office/drawing/2014/main" id="{BBEAD8E1-A932-F671-2C1F-63DD6B0C7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FA5D1-97BC-64C6-0B10-FF41BBBC5FB7}"/>
              </a:ext>
            </a:extLst>
          </p:cNvPr>
          <p:cNvSpPr>
            <a:spLocks noGrp="1"/>
          </p:cNvSpPr>
          <p:nvPr>
            <p:ph type="sldNum" sz="quarter" idx="12"/>
          </p:nvPr>
        </p:nvSpPr>
        <p:spPr/>
        <p:txBody>
          <a:bodyPr/>
          <a:lstStyle/>
          <a:p>
            <a:fld id="{EFABB16B-85BD-4192-93BD-EDC401EE3467}" type="slidenum">
              <a:rPr lang="en-US" smtClean="0"/>
              <a:t>‹#›</a:t>
            </a:fld>
            <a:endParaRPr lang="en-US"/>
          </a:p>
        </p:txBody>
      </p:sp>
    </p:spTree>
    <p:extLst>
      <p:ext uri="{BB962C8B-B14F-4D97-AF65-F5344CB8AC3E}">
        <p14:creationId xmlns:p14="http://schemas.microsoft.com/office/powerpoint/2010/main" val="53117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lifesciences.org/digests/36741/poring-over-pitcher-plan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D683F-B9A4-03EB-A9AB-EBECADC0D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CE90C-12B8-3F90-6509-E1CBDBC0D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AED83-1CB3-4B0A-8A2D-09DDB2EFF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0D932-53AE-49BA-A566-E138A0E1A447}" type="datetimeFigureOut">
              <a:rPr lang="en-US" smtClean="0"/>
              <a:t>8/29/2023</a:t>
            </a:fld>
            <a:endParaRPr lang="en-US"/>
          </a:p>
        </p:txBody>
      </p:sp>
      <p:sp>
        <p:nvSpPr>
          <p:cNvPr id="5" name="Footer Placeholder 4">
            <a:extLst>
              <a:ext uri="{FF2B5EF4-FFF2-40B4-BE49-F238E27FC236}">
                <a16:creationId xmlns:a16="http://schemas.microsoft.com/office/drawing/2014/main" id="{281A74DB-15EB-1BA7-F633-4100A177B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986A6-3248-D8AB-7B23-0D97462DAA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BB16B-85BD-4192-93BD-EDC401EE3467}" type="slidenum">
              <a:rPr lang="en-US" smtClean="0"/>
              <a:t>‹#›</a:t>
            </a:fld>
            <a:endParaRPr lang="en-US"/>
          </a:p>
        </p:txBody>
      </p:sp>
    </p:spTree>
    <p:extLst>
      <p:ext uri="{BB962C8B-B14F-4D97-AF65-F5344CB8AC3E}">
        <p14:creationId xmlns:p14="http://schemas.microsoft.com/office/powerpoint/2010/main" val="75266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lXRIaigt2yQ"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archun25/49417778401/"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hm.ac.uk/discover/carnivorous-plants-meat-eaters-of-the-plant-world.html" TargetMode="External"/><Relationship Id="rId2" Type="http://schemas.openxmlformats.org/officeDocument/2006/relationships/hyperlink" Target="https://shadowhabitat.org/the-amazing-adaptations-of-carnivorous-plants/" TargetMode="External"/><Relationship Id="rId1" Type="http://schemas.openxmlformats.org/officeDocument/2006/relationships/slideLayout" Target="../slideLayouts/slideLayout2.xml"/><Relationship Id="rId4" Type="http://schemas.openxmlformats.org/officeDocument/2006/relationships/hyperlink" Target="https://www.ourbreathingplanet.com/6-magnificent-carnivorous-plants/?gclid=Cj0KCQjw6KunBhDxARIsAKFUGs9ME0dpsz4RtPe9yJryhUf_8fqiklWfzsvNRqxxSnxPchf2WieO0xQaAlUOEALw_wcB" TargetMode="Externa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pxhere.com/id/photo/1123371" TargetMode="Externa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hyperlink" Target="https://carnivorousplantnursery.com/blogs/general-growing-and-care/carnivorous-plants-growing-care?gad=1&amp;gclid=Cj0KCQjw6KunBhDxARIsAKFUGs_OsQkUxjSOchcM8BUbeyJyFt87tyn0OP1bq4P5mHu13I24qbYMFIwaAiOvEALw_wc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Nepenthes_rajah"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flickr.com/photos/tomronworldwide/4993724580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iHIKhKCg6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0EE97-091C-50C3-7803-AB19395536D9}"/>
              </a:ext>
            </a:extLst>
          </p:cNvPr>
          <p:cNvSpPr>
            <a:spLocks noGrp="1"/>
          </p:cNvSpPr>
          <p:nvPr>
            <p:ph type="ctrTitle"/>
          </p:nvPr>
        </p:nvSpPr>
        <p:spPr/>
        <p:txBody>
          <a:bodyPr/>
          <a:lstStyle/>
          <a:p>
            <a:r>
              <a:rPr lang="en-US" dirty="0"/>
              <a:t>Carnivorous Plants</a:t>
            </a:r>
          </a:p>
        </p:txBody>
      </p:sp>
      <p:sp>
        <p:nvSpPr>
          <p:cNvPr id="5" name="Subtitle 4">
            <a:extLst>
              <a:ext uri="{FF2B5EF4-FFF2-40B4-BE49-F238E27FC236}">
                <a16:creationId xmlns:a16="http://schemas.microsoft.com/office/drawing/2014/main" id="{0A325DA1-3D1D-F677-8DEB-522950AB221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67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1F35C6-3FFF-85EC-5D18-3E51B562C373}"/>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What are Carnivorous Plants?</a:t>
            </a:r>
          </a:p>
        </p:txBody>
      </p:sp>
      <p:sp>
        <p:nvSpPr>
          <p:cNvPr id="3" name="Content Placeholder 2">
            <a:extLst>
              <a:ext uri="{FF2B5EF4-FFF2-40B4-BE49-F238E27FC236}">
                <a16:creationId xmlns:a16="http://schemas.microsoft.com/office/drawing/2014/main" id="{56591FD6-FF6C-8791-F3F8-449CC732F541}"/>
              </a:ext>
            </a:extLst>
          </p:cNvPr>
          <p:cNvSpPr>
            <a:spLocks noGrp="1"/>
          </p:cNvSpPr>
          <p:nvPr>
            <p:ph sz="half" idx="1"/>
          </p:nvPr>
        </p:nvSpPr>
        <p:spPr>
          <a:xfrm>
            <a:off x="2031342" y="2220923"/>
            <a:ext cx="4160422" cy="3493786"/>
          </a:xfrm>
        </p:spPr>
        <p:txBody>
          <a:bodyPr/>
          <a:lstStyle/>
          <a:p>
            <a:pPr marL="182880" indent="-182880" defTabSz="731520">
              <a:spcBef>
                <a:spcPts val="800"/>
              </a:spcBef>
            </a:pPr>
            <a:endParaRPr lang="en-US" sz="2240" kern="1200">
              <a:solidFill>
                <a:schemeClr val="tx1"/>
              </a:solidFill>
              <a:latin typeface="+mn-lt"/>
              <a:ea typeface="+mn-ea"/>
              <a:cs typeface="+mn-cs"/>
            </a:endParaRPr>
          </a:p>
          <a:p>
            <a:endParaRPr lang="en-US" dirty="0"/>
          </a:p>
        </p:txBody>
      </p:sp>
      <p:sp>
        <p:nvSpPr>
          <p:cNvPr id="6" name="Content Placeholder 5">
            <a:extLst>
              <a:ext uri="{FF2B5EF4-FFF2-40B4-BE49-F238E27FC236}">
                <a16:creationId xmlns:a16="http://schemas.microsoft.com/office/drawing/2014/main" id="{C03F7AB0-EF8F-647C-279D-1173F10EDF76}"/>
              </a:ext>
            </a:extLst>
          </p:cNvPr>
          <p:cNvSpPr>
            <a:spLocks noGrp="1"/>
          </p:cNvSpPr>
          <p:nvPr>
            <p:ph sz="half" idx="2"/>
          </p:nvPr>
        </p:nvSpPr>
        <p:spPr>
          <a:xfrm>
            <a:off x="6314130" y="2220923"/>
            <a:ext cx="4160422" cy="3493786"/>
          </a:xfrm>
        </p:spPr>
        <p:txBody>
          <a:bodyPr>
            <a:normAutofit/>
          </a:bodyPr>
          <a:lstStyle/>
          <a:p>
            <a:pPr marL="411480" indent="-411480" defTabSz="731520">
              <a:spcBef>
                <a:spcPts val="800"/>
              </a:spcBef>
              <a:buFont typeface="Arial" panose="020B0604020202020204" pitchFamily="34" charset="0"/>
              <a:buAutoNum type="arabicPeriod"/>
            </a:pPr>
            <a:r>
              <a:rPr lang="en-US" sz="2600" kern="1200" dirty="0">
                <a:solidFill>
                  <a:schemeClr val="tx1"/>
                </a:solidFill>
                <a:latin typeface="Bradley Hand ITC" panose="03070402050302030203" pitchFamily="66" charset="0"/>
              </a:rPr>
              <a:t>Watch this </a:t>
            </a:r>
            <a:r>
              <a:rPr lang="en-US" sz="2600" kern="1200" dirty="0">
                <a:solidFill>
                  <a:schemeClr val="tx1"/>
                </a:solidFill>
                <a:latin typeface="Bradley Hand ITC" panose="03070402050302030203" pitchFamily="66" charset="0"/>
                <a:hlinkClick r:id="rId3"/>
              </a:rPr>
              <a:t>video</a:t>
            </a:r>
            <a:r>
              <a:rPr lang="en-US" sz="2600" kern="1200" dirty="0">
                <a:solidFill>
                  <a:schemeClr val="tx1"/>
                </a:solidFill>
                <a:latin typeface="Bradley Hand ITC" panose="03070402050302030203" pitchFamily="66" charset="0"/>
              </a:rPr>
              <a:t> called “What are Carnivorous Plants?”</a:t>
            </a:r>
          </a:p>
          <a:p>
            <a:pPr marL="411480" indent="-411480" defTabSz="731520">
              <a:spcBef>
                <a:spcPts val="800"/>
              </a:spcBef>
              <a:buFont typeface="Arial" panose="020B0604020202020204" pitchFamily="34" charset="0"/>
              <a:buAutoNum type="arabicPeriod"/>
            </a:pPr>
            <a:r>
              <a:rPr lang="en-US" sz="2600" kern="1200" dirty="0">
                <a:solidFill>
                  <a:schemeClr val="tx1"/>
                </a:solidFill>
                <a:latin typeface="Bradley Hand ITC" panose="03070402050302030203" pitchFamily="66" charset="0"/>
              </a:rPr>
              <a:t>When you have finished watching, in your notebook, </a:t>
            </a:r>
            <a:r>
              <a:rPr lang="en-US" sz="2600" kern="1200" dirty="0">
                <a:solidFill>
                  <a:schemeClr val="tx1"/>
                </a:solidFill>
                <a:latin typeface="ADLaM Display" panose="020F0502020204030204" pitchFamily="2" charset="0"/>
                <a:ea typeface="ADLaM Display" panose="020F0502020204030204" pitchFamily="2" charset="0"/>
                <a:cs typeface="ADLaM Display" panose="020F0502020204030204" pitchFamily="2" charset="0"/>
              </a:rPr>
              <a:t>write SIX words to summarize the main ideas from the video.</a:t>
            </a:r>
            <a:endParaRPr lang="en-US" sz="2600" dirty="0">
              <a:latin typeface="ADLaM Display" panose="020F0502020204030204" pitchFamily="2" charset="0"/>
              <a:ea typeface="ADLaM Display" panose="020F0502020204030204" pitchFamily="2" charset="0"/>
              <a:cs typeface="ADLaM Display" panose="020F0502020204030204" pitchFamily="2" charset="0"/>
            </a:endParaRPr>
          </a:p>
        </p:txBody>
      </p:sp>
      <p:pic>
        <p:nvPicPr>
          <p:cNvPr id="4" name="Picture 3" descr="A group of venus fly trap plants">
            <a:extLst>
              <a:ext uri="{FF2B5EF4-FFF2-40B4-BE49-F238E27FC236}">
                <a16:creationId xmlns:a16="http://schemas.microsoft.com/office/drawing/2014/main" id="{ACAEA16D-DDA4-F8BF-DFA9-DE68A56D216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4826" y="2112579"/>
            <a:ext cx="5483742" cy="3657613"/>
          </a:xfrm>
          <a:prstGeom prst="rect">
            <a:avLst/>
          </a:prstGeom>
        </p:spPr>
      </p:pic>
      <p:sp>
        <p:nvSpPr>
          <p:cNvPr id="5" name="TextBox 4">
            <a:extLst>
              <a:ext uri="{FF2B5EF4-FFF2-40B4-BE49-F238E27FC236}">
                <a16:creationId xmlns:a16="http://schemas.microsoft.com/office/drawing/2014/main" id="{15A773EF-09D9-91F2-C1CF-167C4BFFCCC3}"/>
              </a:ext>
            </a:extLst>
          </p:cNvPr>
          <p:cNvSpPr txBox="1"/>
          <p:nvPr/>
        </p:nvSpPr>
        <p:spPr>
          <a:xfrm>
            <a:off x="2337255" y="6120044"/>
            <a:ext cx="7831383" cy="203133"/>
          </a:xfrm>
          <a:prstGeom prst="rect">
            <a:avLst/>
          </a:prstGeom>
          <a:noFill/>
        </p:spPr>
        <p:txBody>
          <a:bodyPr wrap="square" rtlCol="0">
            <a:spAutoFit/>
          </a:bodyPr>
          <a:lstStyle/>
          <a:p>
            <a:pPr defTabSz="731520">
              <a:spcAft>
                <a:spcPts val="600"/>
              </a:spcAft>
            </a:pPr>
            <a:r>
              <a:rPr lang="en-US" sz="720" kern="1200">
                <a:solidFill>
                  <a:schemeClr val="tx1"/>
                </a:solidFill>
                <a:latin typeface="+mn-lt"/>
                <a:ea typeface="+mn-ea"/>
                <a:cs typeface="+mn-cs"/>
                <a:hlinkClick r:id="rId5" tooltip="https://www.flickr.com/photos/archun25/49417778401/"/>
              </a:rPr>
              <a:t>This Photo</a:t>
            </a:r>
            <a:r>
              <a:rPr lang="en-US" sz="720" kern="1200">
                <a:solidFill>
                  <a:schemeClr val="tx1"/>
                </a:solidFill>
                <a:latin typeface="+mn-lt"/>
                <a:ea typeface="+mn-ea"/>
                <a:cs typeface="+mn-cs"/>
              </a:rPr>
              <a:t> by Unknown Author is licensed under </a:t>
            </a:r>
            <a:r>
              <a:rPr lang="en-US" sz="720" kern="1200">
                <a:solidFill>
                  <a:schemeClr val="tx1"/>
                </a:solidFill>
                <a:latin typeface="+mn-lt"/>
                <a:ea typeface="+mn-ea"/>
                <a:cs typeface="+mn-cs"/>
                <a:hlinkClick r:id="rId6" tooltip="https://creativecommons.org/licenses/by-nc-sa/3.0/"/>
              </a:rPr>
              <a:t>CC BY-SA-NC</a:t>
            </a:r>
            <a:endParaRPr lang="en-US" sz="900"/>
          </a:p>
        </p:txBody>
      </p:sp>
    </p:spTree>
    <p:extLst>
      <p:ext uri="{BB962C8B-B14F-4D97-AF65-F5344CB8AC3E}">
        <p14:creationId xmlns:p14="http://schemas.microsoft.com/office/powerpoint/2010/main" val="296204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D20A6-C2C9-C2C0-98B0-89299FA73AA0}"/>
              </a:ext>
            </a:extLst>
          </p:cNvPr>
          <p:cNvSpPr>
            <a:spLocks noGrp="1"/>
          </p:cNvSpPr>
          <p:nvPr>
            <p:ph type="title"/>
          </p:nvPr>
        </p:nvSpPr>
        <p:spPr>
          <a:xfrm>
            <a:off x="838201" y="365125"/>
            <a:ext cx="5251316" cy="1807305"/>
          </a:xfrm>
        </p:spPr>
        <p:txBody>
          <a:bodyPr>
            <a:normAutofit/>
          </a:bodyPr>
          <a:lstStyle/>
          <a:p>
            <a:r>
              <a:rPr lang="en-US" dirty="0"/>
              <a:t>Adaptations </a:t>
            </a:r>
            <a:r>
              <a:rPr lang="en-US" dirty="0" err="1"/>
              <a:t>Webquest</a:t>
            </a:r>
            <a:endParaRPr lang="en-US" dirty="0"/>
          </a:p>
        </p:txBody>
      </p:sp>
      <p:sp>
        <p:nvSpPr>
          <p:cNvPr id="3" name="Content Placeholder 2">
            <a:extLst>
              <a:ext uri="{FF2B5EF4-FFF2-40B4-BE49-F238E27FC236}">
                <a16:creationId xmlns:a16="http://schemas.microsoft.com/office/drawing/2014/main" id="{DC772B18-A13B-B7D1-A89F-6F57266EFB35}"/>
              </a:ext>
            </a:extLst>
          </p:cNvPr>
          <p:cNvSpPr>
            <a:spLocks noGrp="1"/>
          </p:cNvSpPr>
          <p:nvPr>
            <p:ph idx="1"/>
          </p:nvPr>
        </p:nvSpPr>
        <p:spPr>
          <a:xfrm>
            <a:off x="838200" y="2064774"/>
            <a:ext cx="4619621" cy="4112189"/>
          </a:xfrm>
        </p:spPr>
        <p:txBody>
          <a:bodyPr>
            <a:noAutofit/>
          </a:bodyPr>
          <a:lstStyle/>
          <a:p>
            <a:pPr marL="514350" indent="-514350">
              <a:buAutoNum type="arabicPeriod"/>
            </a:pPr>
            <a:r>
              <a:rPr lang="en-US" sz="2000" dirty="0"/>
              <a:t>Choose one of the carnivorous plants below.</a:t>
            </a:r>
          </a:p>
          <a:p>
            <a:pPr marL="914400" lvl="2" indent="0">
              <a:buNone/>
            </a:pPr>
            <a:r>
              <a:rPr lang="en-US" dirty="0">
                <a:solidFill>
                  <a:srgbClr val="7030A0"/>
                </a:solidFill>
                <a:latin typeface="Agent Orange" panose="00000400000000000000" pitchFamily="2" charset="0"/>
                <a:cs typeface="Agent Orange" panose="00000400000000000000" pitchFamily="2" charset="0"/>
              </a:rPr>
              <a:t>Sundew</a:t>
            </a:r>
          </a:p>
          <a:p>
            <a:pPr marL="914400" lvl="2" indent="0">
              <a:buNone/>
            </a:pPr>
            <a:r>
              <a:rPr lang="en-US" dirty="0">
                <a:solidFill>
                  <a:schemeClr val="accent1">
                    <a:lumMod val="75000"/>
                  </a:schemeClr>
                </a:solidFill>
                <a:latin typeface="Agent Orange" panose="00000400000000000000" pitchFamily="2" charset="0"/>
                <a:cs typeface="Agent Orange" panose="00000400000000000000" pitchFamily="2" charset="0"/>
              </a:rPr>
              <a:t>Cobra Lily</a:t>
            </a:r>
          </a:p>
          <a:p>
            <a:pPr marL="914400" lvl="2" indent="0">
              <a:buNone/>
            </a:pPr>
            <a:r>
              <a:rPr lang="en-US" dirty="0">
                <a:solidFill>
                  <a:srgbClr val="00B050"/>
                </a:solidFill>
                <a:latin typeface="Agent Orange" panose="00000400000000000000" pitchFamily="2" charset="0"/>
                <a:cs typeface="Agent Orange" panose="00000400000000000000" pitchFamily="2" charset="0"/>
              </a:rPr>
              <a:t>Venus Flytrap</a:t>
            </a:r>
          </a:p>
          <a:p>
            <a:pPr marL="914400" lvl="2" indent="0">
              <a:buNone/>
            </a:pPr>
            <a:r>
              <a:rPr lang="en-US" dirty="0">
                <a:solidFill>
                  <a:srgbClr val="FF0000"/>
                </a:solidFill>
                <a:latin typeface="Agent Orange" panose="00000400000000000000" pitchFamily="2" charset="0"/>
                <a:cs typeface="Agent Orange" panose="00000400000000000000" pitchFamily="2" charset="0"/>
              </a:rPr>
              <a:t>Pitcher Plant</a:t>
            </a:r>
          </a:p>
          <a:p>
            <a:pPr marL="914400" lvl="2" indent="0">
              <a:buNone/>
            </a:pPr>
            <a:r>
              <a:rPr lang="en-US" dirty="0">
                <a:solidFill>
                  <a:srgbClr val="0070C0"/>
                </a:solidFill>
                <a:latin typeface="Agent Orange" panose="00000400000000000000" pitchFamily="2" charset="0"/>
                <a:cs typeface="Agent Orange" panose="00000400000000000000" pitchFamily="2" charset="0"/>
              </a:rPr>
              <a:t>Butterwort</a:t>
            </a:r>
          </a:p>
          <a:p>
            <a:pPr marL="914400" lvl="2" indent="0">
              <a:buNone/>
            </a:pPr>
            <a:endParaRPr lang="en-US" dirty="0">
              <a:latin typeface="Agent Orange" panose="00000400000000000000" pitchFamily="2" charset="0"/>
              <a:cs typeface="Agent Orange" panose="00000400000000000000" pitchFamily="2" charset="0"/>
            </a:endParaRPr>
          </a:p>
          <a:p>
            <a:pPr marL="514350" indent="-514350">
              <a:buAutoNum type="arabicPeriod"/>
            </a:pPr>
            <a:r>
              <a:rPr lang="en-US" sz="2000" dirty="0"/>
              <a:t>On the next slide, you’ll see several websites. Use one or more websites to research adaptations that the plant uses to survive in its environment. Document and illustrate three (3) adaptations in your notebook. </a:t>
            </a:r>
          </a:p>
          <a:p>
            <a:pPr marL="514350" indent="-514350">
              <a:buAutoNum type="arabicPeriod"/>
            </a:pPr>
            <a:endParaRPr lang="en-US" sz="2000" dirty="0"/>
          </a:p>
        </p:txBody>
      </p:sp>
      <p:pic>
        <p:nvPicPr>
          <p:cNvPr id="5" name="Picture 4" descr="Green flower bud">
            <a:extLst>
              <a:ext uri="{FF2B5EF4-FFF2-40B4-BE49-F238E27FC236}">
                <a16:creationId xmlns:a16="http://schemas.microsoft.com/office/drawing/2014/main" id="{0F90D778-AE08-5782-D5FD-F6A0A1E6CDD4}"/>
              </a:ext>
            </a:extLst>
          </p:cNvPr>
          <p:cNvPicPr>
            <a:picLocks noChangeAspect="1"/>
          </p:cNvPicPr>
          <p:nvPr/>
        </p:nvPicPr>
        <p:blipFill rotWithShape="1">
          <a:blip r:embed="rId3"/>
          <a:srcRect t="6302" b="738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26264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044A10-136E-35EB-76DF-03BBC76403CB}"/>
              </a:ext>
            </a:extLst>
          </p:cNvPr>
          <p:cNvSpPr>
            <a:spLocks noGrp="1"/>
          </p:cNvSpPr>
          <p:nvPr>
            <p:ph type="title"/>
          </p:nvPr>
        </p:nvSpPr>
        <p:spPr>
          <a:xfrm>
            <a:off x="1171074" y="1396686"/>
            <a:ext cx="3240506" cy="4064628"/>
          </a:xfrm>
        </p:spPr>
        <p:txBody>
          <a:bodyPr>
            <a:normAutofit/>
          </a:bodyPr>
          <a:lstStyle/>
          <a:p>
            <a:r>
              <a:rPr lang="en-US">
                <a:solidFill>
                  <a:srgbClr val="FFFFFF"/>
                </a:solidFill>
              </a:rPr>
              <a:t>Websites for Adaptations Webquest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5CB4953-EE90-E252-607A-FC2647D1EBCA}"/>
              </a:ext>
            </a:extLst>
          </p:cNvPr>
          <p:cNvSpPr>
            <a:spLocks noGrp="1"/>
          </p:cNvSpPr>
          <p:nvPr>
            <p:ph idx="1"/>
          </p:nvPr>
        </p:nvSpPr>
        <p:spPr>
          <a:xfrm>
            <a:off x="5370153" y="1526033"/>
            <a:ext cx="5536397" cy="3935281"/>
          </a:xfrm>
        </p:spPr>
        <p:txBody>
          <a:bodyPr>
            <a:normAutofit/>
          </a:bodyPr>
          <a:lstStyle/>
          <a:p>
            <a:r>
              <a:rPr lang="en-US" sz="2000">
                <a:hlinkClick r:id="rId2"/>
              </a:rPr>
              <a:t>https://shadowhabitat.org/the-amazing-adaptations-of-carnivorous-plants/</a:t>
            </a:r>
            <a:endParaRPr lang="en-US" sz="2000"/>
          </a:p>
          <a:p>
            <a:endParaRPr lang="en-US" sz="2000"/>
          </a:p>
          <a:p>
            <a:r>
              <a:rPr lang="en-US" sz="2000">
                <a:hlinkClick r:id="rId3"/>
              </a:rPr>
              <a:t>https://www.nhm.ac.uk/discover/carnivorous-plants-meat-eaters-of-the-plant-world.html</a:t>
            </a:r>
            <a:endParaRPr lang="en-US" sz="2000"/>
          </a:p>
          <a:p>
            <a:endParaRPr lang="en-US" sz="2000"/>
          </a:p>
          <a:p>
            <a:r>
              <a:rPr lang="en-US" sz="2000">
                <a:hlinkClick r:id="rId4"/>
              </a:rPr>
              <a:t>https://www.ourbreathingplanet.com/6-magnificent-carnivorous-plants/?gclid=Cj0KCQjw6KunBhDxARIsAKFUGs9ME0dpsz4RtPe9yJryhUf_8fqiklWfzsvNRqxxSnxPchf2WieO0xQaAlUOEALw_wcB</a:t>
            </a:r>
            <a:endParaRPr lang="en-US" sz="2000"/>
          </a:p>
          <a:p>
            <a:endParaRPr lang="en-US" sz="2000"/>
          </a:p>
          <a:p>
            <a:endParaRPr lang="en-US" sz="2000"/>
          </a:p>
          <a:p>
            <a:endParaRPr lang="en-US" sz="2000"/>
          </a:p>
          <a:p>
            <a:endParaRPr lang="en-US" sz="2000"/>
          </a:p>
        </p:txBody>
      </p:sp>
    </p:spTree>
    <p:extLst>
      <p:ext uri="{BB962C8B-B14F-4D97-AF65-F5344CB8AC3E}">
        <p14:creationId xmlns:p14="http://schemas.microsoft.com/office/powerpoint/2010/main" val="53782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extLst>
              <a:ext uri="{837473B0-CC2E-450A-ABE3-18F120FF3D39}">
                <a1611:picAttrSrcUrl xmlns:a1611="http://schemas.microsoft.com/office/drawing/2016/11/main" r:id="rId4"/>
              </a:ext>
            </a:extLst>
          </a:blip>
          <a:srcRect/>
          <a:stretch>
            <a:fillRect t="-9000" b="-9000"/>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AD4C82-5C81-0D20-1600-CA207A1869F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Biomes</a:t>
            </a:r>
          </a:p>
        </p:txBody>
      </p:sp>
      <p:graphicFrame>
        <p:nvGraphicFramePr>
          <p:cNvPr id="21" name="Content Placeholder 2">
            <a:extLst>
              <a:ext uri="{FF2B5EF4-FFF2-40B4-BE49-F238E27FC236}">
                <a16:creationId xmlns:a16="http://schemas.microsoft.com/office/drawing/2014/main" id="{81447CAF-F485-8371-0F4F-FB41E75CEBD7}"/>
              </a:ext>
            </a:extLst>
          </p:cNvPr>
          <p:cNvGraphicFramePr>
            <a:graphicFrameLocks noGrp="1"/>
          </p:cNvGraphicFramePr>
          <p:nvPr>
            <p:ph idx="1"/>
            <p:extLst>
              <p:ext uri="{D42A27DB-BD31-4B8C-83A1-F6EECF244321}">
                <p14:modId xmlns:p14="http://schemas.microsoft.com/office/powerpoint/2010/main" val="325195201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0427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4BD64-B106-0929-8ADB-F3803DEDAD30}"/>
              </a:ext>
            </a:extLst>
          </p:cNvPr>
          <p:cNvSpPr>
            <a:spLocks noGrp="1"/>
          </p:cNvSpPr>
          <p:nvPr>
            <p:ph type="title"/>
          </p:nvPr>
        </p:nvSpPr>
        <p:spPr>
          <a:xfrm>
            <a:off x="640080" y="325369"/>
            <a:ext cx="4368602" cy="1956841"/>
          </a:xfrm>
        </p:spPr>
        <p:txBody>
          <a:bodyPr anchor="b">
            <a:normAutofit/>
          </a:bodyPr>
          <a:lstStyle/>
          <a:p>
            <a:r>
              <a:rPr lang="en-US" sz="5400" dirty="0" err="1"/>
              <a:t>Carnivorus</a:t>
            </a:r>
            <a:r>
              <a:rPr lang="en-US" sz="5400" dirty="0"/>
              <a:t> Plant Care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9A69318-2955-D59F-A181-E70A1F21707D}"/>
              </a:ext>
            </a:extLst>
          </p:cNvPr>
          <p:cNvSpPr>
            <a:spLocks noGrp="1"/>
          </p:cNvSpPr>
          <p:nvPr>
            <p:ph idx="1"/>
          </p:nvPr>
        </p:nvSpPr>
        <p:spPr>
          <a:xfrm>
            <a:off x="640080" y="2872899"/>
            <a:ext cx="4243589" cy="3320668"/>
          </a:xfrm>
        </p:spPr>
        <p:txBody>
          <a:bodyPr>
            <a:normAutofit/>
          </a:bodyPr>
          <a:lstStyle/>
          <a:p>
            <a:pPr marL="514350" indent="-514350">
              <a:buAutoNum type="arabicPeriod"/>
            </a:pPr>
            <a:r>
              <a:rPr lang="en-US" sz="2200" dirty="0"/>
              <a:t>Imagine you were given a carnivorous plant to care for indoors. </a:t>
            </a:r>
          </a:p>
          <a:p>
            <a:pPr marL="514350" indent="-514350">
              <a:buAutoNum type="arabicPeriod"/>
            </a:pPr>
            <a:r>
              <a:rPr lang="en-US" sz="2200" dirty="0"/>
              <a:t>Using the </a:t>
            </a:r>
            <a:r>
              <a:rPr lang="en-US" sz="2200" dirty="0">
                <a:hlinkClick r:id="rId3"/>
              </a:rPr>
              <a:t>Carnivorous Plant Nursery</a:t>
            </a:r>
            <a:r>
              <a:rPr lang="en-US" sz="2200" dirty="0"/>
              <a:t> website, describe how you would care for a carnivorous plant. Be specific! Consider location of the plant, food, sunlight, water, air temperature, humidity, etc. </a:t>
            </a:r>
          </a:p>
        </p:txBody>
      </p:sp>
      <p:pic>
        <p:nvPicPr>
          <p:cNvPr id="5" name="Picture 4" descr="A pitcher plant with a hole in it&#10;&#10;Description automatically generated">
            <a:extLst>
              <a:ext uri="{FF2B5EF4-FFF2-40B4-BE49-F238E27FC236}">
                <a16:creationId xmlns:a16="http://schemas.microsoft.com/office/drawing/2014/main" id="{09ED135E-C7DC-B8F4-3518-F59089597FD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2522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A729052C-DE30-1BA4-7BC1-6127EA010E1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en.wikipedia.org/wiki/Nepenthes_raja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11468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extLst>
              <a:ext uri="{837473B0-CC2E-450A-ABE3-18F120FF3D39}">
                <a1611:picAttrSrcUrl xmlns:a1611="http://schemas.microsoft.com/office/drawing/2016/11/main" r:id="rId4"/>
              </a:ext>
            </a:extLst>
          </a:blip>
          <a:srcRect/>
          <a:stretch>
            <a:fillRect t="-56000" b="-5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3669-B59B-DFD0-200D-BFFF14D5DB7C}"/>
              </a:ext>
            </a:extLst>
          </p:cNvPr>
          <p:cNvSpPr>
            <a:spLocks noGrp="1"/>
          </p:cNvSpPr>
          <p:nvPr>
            <p:ph type="title"/>
          </p:nvPr>
        </p:nvSpPr>
        <p:spPr/>
        <p:txBody>
          <a:bodyPr/>
          <a:lstStyle/>
          <a:p>
            <a:r>
              <a:rPr lang="en-US" dirty="0"/>
              <a:t>How does the Pitcher Plant get its food?</a:t>
            </a:r>
          </a:p>
        </p:txBody>
      </p:sp>
      <p:sp>
        <p:nvSpPr>
          <p:cNvPr id="3" name="Content Placeholder 2">
            <a:extLst>
              <a:ext uri="{FF2B5EF4-FFF2-40B4-BE49-F238E27FC236}">
                <a16:creationId xmlns:a16="http://schemas.microsoft.com/office/drawing/2014/main" id="{C0AB6138-B423-F15B-76DE-C3A7554B2436}"/>
              </a:ext>
            </a:extLst>
          </p:cNvPr>
          <p:cNvSpPr>
            <a:spLocks noGrp="1"/>
          </p:cNvSpPr>
          <p:nvPr>
            <p:ph idx="1"/>
          </p:nvPr>
        </p:nvSpPr>
        <p:spPr/>
        <p:txBody>
          <a:bodyPr/>
          <a:lstStyle/>
          <a:p>
            <a:pPr marL="0" indent="0">
              <a:buNone/>
            </a:pPr>
            <a:r>
              <a:rPr lang="en-US" dirty="0"/>
              <a:t>1. Use the code to access the Nearpod lesson on the Pitcher Plant.</a:t>
            </a:r>
          </a:p>
          <a:p>
            <a:pPr marL="0" indent="0">
              <a:buNone/>
            </a:pPr>
            <a:endParaRPr lang="en-US" dirty="0"/>
          </a:p>
        </p:txBody>
      </p:sp>
      <p:pic>
        <p:nvPicPr>
          <p:cNvPr id="5" name="Picture 4">
            <a:extLst>
              <a:ext uri="{FF2B5EF4-FFF2-40B4-BE49-F238E27FC236}">
                <a16:creationId xmlns:a16="http://schemas.microsoft.com/office/drawing/2014/main" id="{07ED76D9-0920-FB29-3B7A-0ED540C7D5E8}"/>
              </a:ext>
            </a:extLst>
          </p:cNvPr>
          <p:cNvPicPr>
            <a:picLocks noChangeAspect="1"/>
          </p:cNvPicPr>
          <p:nvPr/>
        </p:nvPicPr>
        <p:blipFill>
          <a:blip r:embed="rId5"/>
          <a:stretch>
            <a:fillRect/>
          </a:stretch>
        </p:blipFill>
        <p:spPr>
          <a:xfrm>
            <a:off x="3088661" y="2460879"/>
            <a:ext cx="5875529" cy="4397121"/>
          </a:xfrm>
          <a:prstGeom prst="rect">
            <a:avLst/>
          </a:prstGeom>
        </p:spPr>
      </p:pic>
    </p:spTree>
    <p:extLst>
      <p:ext uri="{BB962C8B-B14F-4D97-AF65-F5344CB8AC3E}">
        <p14:creationId xmlns:p14="http://schemas.microsoft.com/office/powerpoint/2010/main" val="185068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60132-0AF3-9D52-9CF5-3DAAD842E441}"/>
              </a:ext>
            </a:extLst>
          </p:cNvPr>
          <p:cNvSpPr>
            <a:spLocks noGrp="1"/>
          </p:cNvSpPr>
          <p:nvPr>
            <p:ph type="title"/>
          </p:nvPr>
        </p:nvSpPr>
        <p:spPr>
          <a:xfrm>
            <a:off x="8643193" y="489507"/>
            <a:ext cx="3091607" cy="1655483"/>
          </a:xfrm>
        </p:spPr>
        <p:txBody>
          <a:bodyPr anchor="b">
            <a:normAutofit/>
          </a:bodyPr>
          <a:lstStyle/>
          <a:p>
            <a:r>
              <a:rPr lang="en-US" sz="4000" dirty="0"/>
              <a:t>Cellular Energy</a:t>
            </a:r>
          </a:p>
        </p:txBody>
      </p:sp>
      <p:pic>
        <p:nvPicPr>
          <p:cNvPr id="1028" name="Picture 4" descr="Photosynthesis Stock Illustration - Download Image Now - Photosynthesis,  Diagram, Leaf - iStock">
            <a:extLst>
              <a:ext uri="{FF2B5EF4-FFF2-40B4-BE49-F238E27FC236}">
                <a16:creationId xmlns:a16="http://schemas.microsoft.com/office/drawing/2014/main" id="{94817B7D-BD2F-F1E3-0E48-FB9C05453E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292"/>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61E2C6-A405-6C69-FDE8-F02D3A94E257}"/>
              </a:ext>
            </a:extLst>
          </p:cNvPr>
          <p:cNvSpPr>
            <a:spLocks noGrp="1"/>
          </p:cNvSpPr>
          <p:nvPr>
            <p:ph idx="1"/>
          </p:nvPr>
        </p:nvSpPr>
        <p:spPr>
          <a:xfrm>
            <a:off x="8643193" y="2418408"/>
            <a:ext cx="2942813" cy="3540265"/>
          </a:xfrm>
        </p:spPr>
        <p:txBody>
          <a:bodyPr>
            <a:normAutofit/>
          </a:bodyPr>
          <a:lstStyle/>
          <a:p>
            <a:pPr marL="514350" indent="-514350">
              <a:buAutoNum type="arabicPeriod"/>
            </a:pPr>
            <a:r>
              <a:rPr lang="en-US" sz="1600"/>
              <a:t>Watch this </a:t>
            </a:r>
            <a:r>
              <a:rPr lang="en-US" sz="1600">
                <a:hlinkClick r:id="rId4"/>
              </a:rPr>
              <a:t>video</a:t>
            </a:r>
            <a:r>
              <a:rPr lang="en-US" sz="1600"/>
              <a:t> on carnivorous plants to learn how their digestion works. </a:t>
            </a:r>
          </a:p>
          <a:p>
            <a:pPr marL="514350" indent="-514350">
              <a:buAutoNum type="arabicPeriod"/>
            </a:pPr>
            <a:r>
              <a:rPr lang="en-US" sz="1600"/>
              <a:t>Based on what we’ve learned about photosynthesis and referencing the image </a:t>
            </a:r>
            <a:r>
              <a:rPr lang="en-US" sz="1600">
                <a:sym typeface="Wingdings" panose="05000000000000000000" pitchFamily="2" charset="2"/>
              </a:rPr>
              <a:t></a:t>
            </a:r>
            <a:r>
              <a:rPr lang="en-US" sz="1600"/>
              <a:t>, </a:t>
            </a:r>
            <a:r>
              <a:rPr lang="en-US" sz="1600" b="1"/>
              <a:t>write 4 sentences that explain how a carnivorous plant, </a:t>
            </a:r>
            <a:r>
              <a:rPr lang="en-US" sz="1600"/>
              <a:t>despite being carnivorous, </a:t>
            </a:r>
            <a:r>
              <a:rPr lang="en-US" sz="1600" b="1"/>
              <a:t>still uses solar energy to produce glucose. </a:t>
            </a:r>
          </a:p>
        </p:txBody>
      </p:sp>
      <p:sp>
        <p:nvSpPr>
          <p:cNvPr id="1048" name="Rectangle 104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05018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975</Words>
  <Application>Microsoft Office PowerPoint</Application>
  <PresentationFormat>Widescreen</PresentationFormat>
  <Paragraphs>56</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ADLaM Display</vt:lpstr>
      <vt:lpstr>Agent Orange</vt:lpstr>
      <vt:lpstr>Arial</vt:lpstr>
      <vt:lpstr>Bradley Hand ITC</vt:lpstr>
      <vt:lpstr>Calibri</vt:lpstr>
      <vt:lpstr>Calibri Light</vt:lpstr>
      <vt:lpstr>Office Theme</vt:lpstr>
      <vt:lpstr>Carnivorous Plants</vt:lpstr>
      <vt:lpstr>What are Carnivorous Plants?</vt:lpstr>
      <vt:lpstr>Adaptations Webquest</vt:lpstr>
      <vt:lpstr>Websites for Adaptations Webquest</vt:lpstr>
      <vt:lpstr>Biomes</vt:lpstr>
      <vt:lpstr>Carnivorus Plant Care</vt:lpstr>
      <vt:lpstr>How does the Pitcher Plant get its food?</vt:lpstr>
      <vt:lpstr>Cellular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Carnivorous Plants</dc:title>
  <dc:creator>Suzanne</dc:creator>
  <cp:lastModifiedBy>Kenneth Coogan</cp:lastModifiedBy>
  <cp:revision>11</cp:revision>
  <dcterms:created xsi:type="dcterms:W3CDTF">2023-08-26T16:00:36Z</dcterms:created>
  <dcterms:modified xsi:type="dcterms:W3CDTF">2023-08-29T12:13:02Z</dcterms:modified>
</cp:coreProperties>
</file>