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Roboto"/>
      <p:regular r:id="rId30"/>
      <p:bold r:id="rId31"/>
      <p:italic r:id="rId32"/>
      <p:boldItalic r:id="rId33"/>
    </p:embeddedFont>
    <p:embeddedFont>
      <p:font typeface="Montserra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34ca7e46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34ca7e4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7fee24824_0_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7fee2482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7fee24824_0_3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7fee2482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34ca7e46f_0_14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34ca7e46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also be an assessment.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7fee24824_0_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7fee2482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32e7a64f8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32e7a64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80b20e7bd_0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80b20e7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80b20e7bd_0_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780b20e7b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80b20e7bd_0_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780b20e7b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a:t>
            </a:r>
            <a:r>
              <a:rPr lang="en" sz="1200">
                <a:solidFill>
                  <a:srgbClr val="374151"/>
                </a:solidFill>
                <a:latin typeface="Roboto"/>
                <a:ea typeface="Roboto"/>
                <a:cs typeface="Roboto"/>
                <a:sym typeface="Roboto"/>
              </a:rPr>
              <a:t>Encourage a brief class discussion.</a:t>
            </a:r>
            <a:endParaRPr sz="1200">
              <a:solidFill>
                <a:srgbClr val="374151"/>
              </a:solidFill>
              <a:latin typeface="Roboto"/>
              <a:ea typeface="Roboto"/>
              <a:cs typeface="Roboto"/>
              <a:sym typeface="Roboto"/>
            </a:endParaRPr>
          </a:p>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Explain that carnivorous plants are a fascinating group of organisms that have evolved unique adaptations to survive in nutrient-poor environments.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80b20e7bd_0_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80b20e7b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a:t>
            </a:r>
            <a:r>
              <a:rPr lang="en" sz="1200">
                <a:solidFill>
                  <a:srgbClr val="374151"/>
                </a:solidFill>
                <a:latin typeface="Roboto"/>
                <a:ea typeface="Roboto"/>
                <a:cs typeface="Roboto"/>
                <a:sym typeface="Roboto"/>
              </a:rPr>
              <a:t>Encourage a brief class discussion.</a:t>
            </a:r>
            <a:endParaRPr sz="1200">
              <a:solidFill>
                <a:srgbClr val="374151"/>
              </a:solidFill>
              <a:latin typeface="Roboto"/>
              <a:ea typeface="Roboto"/>
              <a:cs typeface="Roboto"/>
              <a:sym typeface="Roboto"/>
            </a:endParaRPr>
          </a:p>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Explain that carnivorous plants are a fascinating group of organisms that have evolved unique adaptations to survive in nutrient-poor environments.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80b20e7bd_0_3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780b20e7b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a:t>
            </a:r>
            <a:r>
              <a:rPr lang="en" sz="1200">
                <a:solidFill>
                  <a:srgbClr val="374151"/>
                </a:solidFill>
                <a:latin typeface="Roboto"/>
                <a:ea typeface="Roboto"/>
                <a:cs typeface="Roboto"/>
                <a:sym typeface="Roboto"/>
              </a:rPr>
              <a:t>Encourage a brief class discussion.</a:t>
            </a:r>
            <a:endParaRPr sz="1200">
              <a:solidFill>
                <a:srgbClr val="374151"/>
              </a:solidFill>
              <a:latin typeface="Roboto"/>
              <a:ea typeface="Roboto"/>
              <a:cs typeface="Roboto"/>
              <a:sym typeface="Roboto"/>
            </a:endParaRPr>
          </a:p>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Explain that carnivorous plants are a fascinating group of organisms that have evolved unique adaptations to survive in nutrient-poor environments.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9e5ad9f04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9e5ad9f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80b20e7bd_0_4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780b20e7b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a:t>
            </a:r>
            <a:r>
              <a:rPr lang="en" sz="1200">
                <a:solidFill>
                  <a:srgbClr val="374151"/>
                </a:solidFill>
                <a:latin typeface="Roboto"/>
                <a:ea typeface="Roboto"/>
                <a:cs typeface="Roboto"/>
                <a:sym typeface="Roboto"/>
              </a:rPr>
              <a:t>Encourage a brief class discussion.</a:t>
            </a:r>
            <a:endParaRPr sz="1200">
              <a:solidFill>
                <a:srgbClr val="374151"/>
              </a:solidFill>
              <a:latin typeface="Roboto"/>
              <a:ea typeface="Roboto"/>
              <a:cs typeface="Roboto"/>
              <a:sym typeface="Roboto"/>
            </a:endParaRPr>
          </a:p>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Explain that carnivorous plants are a fascinating group of organisms that have evolved unique adaptations to survive in nutrient-poor environments.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80b20e7bd_0_4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80b20e7b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also be an assessment.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4400ce18f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4400ce1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Bring the class back together for a group discussion on the ecological significance of carnivorous plants.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lang="en" sz="1200">
                <a:solidFill>
                  <a:srgbClr val="374151"/>
                </a:solidFill>
                <a:latin typeface="Roboto"/>
                <a:ea typeface="Roboto"/>
                <a:cs typeface="Roboto"/>
                <a:sym typeface="Roboto"/>
              </a:rPr>
              <a:t>Discuss how these plants contribute to their ecosystems by supplementing their nutrient intake, especially in nutrient-poor environments.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lang="en" sz="1200">
                <a:solidFill>
                  <a:srgbClr val="374151"/>
                </a:solidFill>
                <a:latin typeface="Roboto"/>
                <a:ea typeface="Roboto"/>
                <a:cs typeface="Roboto"/>
                <a:sym typeface="Roboto"/>
              </a:rPr>
              <a:t>Explore potential impacts of human activities, such as habitat destruction, on carnivorous plant populations.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7fee24824_0_5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7fee2482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Bring the class back together for a group discussion on the ecological significance of carnivorous plants.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lang="en" sz="1200">
                <a:solidFill>
                  <a:srgbClr val="374151"/>
                </a:solidFill>
                <a:latin typeface="Roboto"/>
                <a:ea typeface="Roboto"/>
                <a:cs typeface="Roboto"/>
                <a:sym typeface="Roboto"/>
              </a:rPr>
              <a:t>Discuss how these plants contribute to their ecosystems by supplementing their nutrient intake, especially in nutrient-poor environments.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lang="en" sz="1200">
                <a:solidFill>
                  <a:srgbClr val="374151"/>
                </a:solidFill>
                <a:latin typeface="Roboto"/>
                <a:ea typeface="Roboto"/>
                <a:cs typeface="Roboto"/>
                <a:sym typeface="Roboto"/>
              </a:rPr>
              <a:t>Explore potential impacts of human activities, such as habitat destruction, on carnivorous plant populations.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4670bb8f2e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4670bb8f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Summarize the key points of the lesson and emphasize the extraordinary adaptations of carnivorous plants.</a:t>
            </a:r>
            <a:endParaRPr sz="1200">
              <a:solidFill>
                <a:srgbClr val="374151"/>
              </a:solidFill>
              <a:latin typeface="Roboto"/>
              <a:ea typeface="Roboto"/>
              <a:cs typeface="Roboto"/>
              <a:sym typeface="Roboto"/>
            </a:endParaRPr>
          </a:p>
          <a:p>
            <a:pPr indent="-228600" lvl="0" marL="457200" rtl="0" algn="l">
              <a:lnSpc>
                <a:spcPct val="115000"/>
              </a:lnSpc>
              <a:spcBef>
                <a:spcPts val="0"/>
              </a:spcBef>
              <a:spcAft>
                <a:spcPts val="0"/>
              </a:spcAft>
              <a:buClr>
                <a:srgbClr val="374151"/>
              </a:buClr>
              <a:buSzPts val="1200"/>
              <a:buFont typeface="Roboto"/>
              <a:buNone/>
            </a:pPr>
            <a:r>
              <a:rPr lang="en" sz="1200">
                <a:solidFill>
                  <a:srgbClr val="374151"/>
                </a:solidFill>
                <a:latin typeface="Roboto"/>
                <a:ea typeface="Roboto"/>
                <a:cs typeface="Roboto"/>
                <a:sym typeface="Roboto"/>
              </a:rPr>
              <a:t>Encourage students to continue exploring and appreciating the diversity of life on Earth, including unique and specialized organisms like carnivorous plants.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80b20e7bd_2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80b20e7b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7fee24824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77fee248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df1c2d825_1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df1c2d82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7fee24824_0_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77fee248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a:t>
            </a:r>
            <a:r>
              <a:rPr lang="en" sz="1200">
                <a:solidFill>
                  <a:srgbClr val="374151"/>
                </a:solidFill>
                <a:latin typeface="Roboto"/>
                <a:ea typeface="Roboto"/>
                <a:cs typeface="Roboto"/>
                <a:sym typeface="Roboto"/>
              </a:rPr>
              <a:t>Encourage a brief class discussion.</a:t>
            </a:r>
            <a:endParaRPr sz="1200">
              <a:solidFill>
                <a:srgbClr val="374151"/>
              </a:solidFill>
              <a:latin typeface="Roboto"/>
              <a:ea typeface="Roboto"/>
              <a:cs typeface="Roboto"/>
              <a:sym typeface="Roboto"/>
            </a:endParaRPr>
          </a:p>
          <a:p>
            <a:pPr indent="-228600" lvl="0" marL="457200" rtl="0" algn="l">
              <a:lnSpc>
                <a:spcPct val="115000"/>
              </a:lnSpc>
              <a:spcBef>
                <a:spcPts val="1500"/>
              </a:spcBef>
              <a:spcAft>
                <a:spcPts val="0"/>
              </a:spcAft>
              <a:buClr>
                <a:srgbClr val="374151"/>
              </a:buClr>
              <a:buSzPts val="1200"/>
              <a:buFont typeface="Roboto"/>
              <a:buNone/>
            </a:pPr>
            <a:r>
              <a:rPr lang="en" sz="1200">
                <a:solidFill>
                  <a:srgbClr val="374151"/>
                </a:solidFill>
                <a:latin typeface="Roboto"/>
                <a:ea typeface="Roboto"/>
                <a:cs typeface="Roboto"/>
                <a:sym typeface="Roboto"/>
              </a:rPr>
              <a:t>Explain that carnivorous plants are a fascinating group of organisms that have evolved unique adaptations to survive in nutrient-poor environments.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47dd52300b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47dd52300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34ca7e46f_0_6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34ca7e46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7fee24824_0_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77fee2482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HQ69c5bRJAU"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575TOyaKToY"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XvFYtcJql7E" TargetMode="Externa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575TOyaKToY"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00FF"/>
            </a:gs>
            <a:gs pos="50000">
              <a:srgbClr val="FF9900"/>
            </a:gs>
            <a:gs pos="100000">
              <a:srgbClr val="FFFF00"/>
            </a:gs>
          </a:gsLst>
          <a:lin ang="8100019"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44600" y="98350"/>
            <a:ext cx="8125800" cy="2563200"/>
          </a:xfrm>
          <a:prstGeom prst="rect">
            <a:avLst/>
          </a:prstGeom>
          <a:solidFill>
            <a:srgbClr val="FFFF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9600"/>
              <a:t>That Plant Does What??</a:t>
            </a:r>
            <a:endParaRPr sz="9600"/>
          </a:p>
        </p:txBody>
      </p:sp>
      <p:sp>
        <p:nvSpPr>
          <p:cNvPr id="55" name="Google Shape;55;p13"/>
          <p:cNvSpPr txBox="1"/>
          <p:nvPr>
            <p:ph idx="1" type="subTitle"/>
          </p:nvPr>
        </p:nvSpPr>
        <p:spPr>
          <a:xfrm>
            <a:off x="91500" y="5410225"/>
            <a:ext cx="8961000" cy="1310400"/>
          </a:xfrm>
          <a:prstGeom prst="rect">
            <a:avLst/>
          </a:prstGeom>
          <a:solidFill>
            <a:srgbClr val="FFFFFF"/>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000000"/>
                </a:solidFill>
              </a:rPr>
              <a:t>High School Biology </a:t>
            </a:r>
            <a:endParaRPr sz="7200">
              <a:solidFill>
                <a:srgbClr val="000000"/>
              </a:solidFill>
            </a:endParaRPr>
          </a:p>
        </p:txBody>
      </p:sp>
      <p:pic>
        <p:nvPicPr>
          <p:cNvPr id="56" name="Google Shape;56;p13"/>
          <p:cNvPicPr preferRelativeResize="0"/>
          <p:nvPr/>
        </p:nvPicPr>
        <p:blipFill>
          <a:blip r:embed="rId3">
            <a:alphaModFix/>
          </a:blip>
          <a:stretch>
            <a:fillRect/>
          </a:stretch>
        </p:blipFill>
        <p:spPr>
          <a:xfrm>
            <a:off x="3823888" y="2705900"/>
            <a:ext cx="1496225" cy="2659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TYPES OF CARNIVOROUS PLANTS</a:t>
            </a:r>
            <a:endParaRPr sz="3000"/>
          </a:p>
        </p:txBody>
      </p:sp>
      <p:sp>
        <p:nvSpPr>
          <p:cNvPr id="118" name="Google Shape;118;p22"/>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2800">
              <a:solidFill>
                <a:srgbClr val="000000"/>
              </a:solidFill>
            </a:endParaRPr>
          </a:p>
          <a:p>
            <a:pPr indent="-228600" lvl="0" marL="457200" rtl="0" algn="l">
              <a:lnSpc>
                <a:spcPct val="100000"/>
              </a:lnSpc>
              <a:spcBef>
                <a:spcPts val="1600"/>
              </a:spcBef>
              <a:spcAft>
                <a:spcPts val="0"/>
              </a:spcAft>
              <a:buClr>
                <a:srgbClr val="374151"/>
              </a:buClr>
              <a:buSzPts val="3600"/>
              <a:buFont typeface="Roboto"/>
              <a:buNone/>
            </a:pPr>
            <a:r>
              <a:rPr lang="en" sz="3600">
                <a:solidFill>
                  <a:srgbClr val="374151"/>
                </a:solidFill>
                <a:latin typeface="Roboto"/>
                <a:ea typeface="Roboto"/>
                <a:cs typeface="Roboto"/>
                <a:sym typeface="Roboto"/>
              </a:rPr>
              <a:t>Sundews</a:t>
            </a:r>
            <a:endParaRPr sz="3600">
              <a:solidFill>
                <a:srgbClr val="000000"/>
              </a:solidFill>
            </a:endParaRPr>
          </a:p>
          <a:p>
            <a:pPr indent="0" lvl="0" marL="457200" rtl="0" algn="l">
              <a:lnSpc>
                <a:spcPct val="100000"/>
              </a:lnSpc>
              <a:spcBef>
                <a:spcPts val="1500"/>
              </a:spcBef>
              <a:spcAft>
                <a:spcPts val="0"/>
              </a:spcAft>
              <a:buNone/>
            </a:pPr>
            <a:r>
              <a:rPr lang="en" sz="2000">
                <a:solidFill>
                  <a:srgbClr val="363636"/>
                </a:solidFill>
                <a:highlight>
                  <a:srgbClr val="FFFFFF"/>
                </a:highlight>
              </a:rPr>
              <a:t>Sundews shimmer and glisten as if the sun were glancing off their dew-covered leaves. But that's not dew. The leaves of a sundew are covered with long, nectar-tipped tentacles. This nectar is also a powerful glue, which traps the unfortunate insect that stops for a sip. The struggles of an insect as small as a gnat cause the leaf to slowly curl around its trapped prey. They also cue the leaf to produce digestive enzymes that dissolve the captured insect, and the plant absorbs the liquid, nutrient-rich soup.</a:t>
            </a:r>
            <a:endParaRPr sz="2000">
              <a:solidFill>
                <a:srgbClr val="363636"/>
              </a:solidFill>
              <a:highlight>
                <a:srgbClr val="FFFFFF"/>
              </a:highlight>
            </a:endParaRPr>
          </a:p>
          <a:p>
            <a:pPr indent="0" lvl="0" marL="457200" rtl="0" algn="l">
              <a:lnSpc>
                <a:spcPct val="100000"/>
              </a:lnSpc>
              <a:spcBef>
                <a:spcPts val="1600"/>
              </a:spcBef>
              <a:spcAft>
                <a:spcPts val="0"/>
              </a:spcAft>
              <a:buNone/>
            </a:pPr>
            <a:r>
              <a:t/>
            </a:r>
            <a:endParaRPr sz="2000">
              <a:solidFill>
                <a:srgbClr val="363636"/>
              </a:solidFill>
              <a:highlight>
                <a:srgbClr val="FFFFFF"/>
              </a:highlight>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1600"/>
              </a:spcAft>
              <a:buNone/>
            </a:pPr>
            <a:r>
              <a:t/>
            </a:r>
            <a:endParaRPr sz="3000">
              <a:solidFill>
                <a:srgbClr val="000000"/>
              </a:solidFill>
            </a:endParaRPr>
          </a:p>
        </p:txBody>
      </p:sp>
      <p:pic>
        <p:nvPicPr>
          <p:cNvPr id="119" name="Google Shape;119;p22"/>
          <p:cNvPicPr preferRelativeResize="0"/>
          <p:nvPr/>
        </p:nvPicPr>
        <p:blipFill>
          <a:blip r:embed="rId3">
            <a:alphaModFix/>
          </a:blip>
          <a:stretch>
            <a:fillRect/>
          </a:stretch>
        </p:blipFill>
        <p:spPr>
          <a:xfrm>
            <a:off x="2787875" y="4524250"/>
            <a:ext cx="3370723" cy="1896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TYPES OF CARNIVOROUS PLANTS</a:t>
            </a:r>
            <a:endParaRPr sz="3000"/>
          </a:p>
        </p:txBody>
      </p:sp>
      <p:sp>
        <p:nvSpPr>
          <p:cNvPr id="125" name="Google Shape;125;p23"/>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2800">
              <a:solidFill>
                <a:srgbClr val="000000"/>
              </a:solidFill>
            </a:endParaRPr>
          </a:p>
          <a:p>
            <a:pPr indent="-228600" lvl="0" marL="457200" rtl="0" algn="l">
              <a:spcBef>
                <a:spcPts val="1600"/>
              </a:spcBef>
              <a:spcAft>
                <a:spcPts val="0"/>
              </a:spcAft>
              <a:buClr>
                <a:srgbClr val="374151"/>
              </a:buClr>
              <a:buSzPts val="3000"/>
              <a:buFont typeface="Roboto"/>
              <a:buNone/>
            </a:pPr>
            <a:r>
              <a:rPr lang="en" sz="3000">
                <a:solidFill>
                  <a:srgbClr val="374151"/>
                </a:solidFill>
                <a:latin typeface="Roboto"/>
                <a:ea typeface="Roboto"/>
                <a:cs typeface="Roboto"/>
                <a:sym typeface="Roboto"/>
              </a:rPr>
              <a:t>Bladderworts or Utricularia</a:t>
            </a:r>
            <a:endParaRPr sz="3000">
              <a:solidFill>
                <a:srgbClr val="202124"/>
              </a:solidFill>
              <a:highlight>
                <a:srgbClr val="FFFFFF"/>
              </a:highlight>
            </a:endParaRPr>
          </a:p>
          <a:p>
            <a:pPr indent="-228600" lvl="0" marL="457200" rtl="0" algn="l">
              <a:spcBef>
                <a:spcPts val="0"/>
              </a:spcBef>
              <a:spcAft>
                <a:spcPts val="0"/>
              </a:spcAft>
              <a:buClr>
                <a:srgbClr val="374151"/>
              </a:buClr>
              <a:buSzPts val="3600"/>
              <a:buFont typeface="Roboto"/>
              <a:buNone/>
            </a:pPr>
            <a:r>
              <a:t/>
            </a:r>
            <a:endParaRPr sz="1050">
              <a:solidFill>
                <a:srgbClr val="202124"/>
              </a:solidFill>
              <a:highlight>
                <a:srgbClr val="FFFFFF"/>
              </a:highlight>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0" lvl="0" marL="457200" rtl="0" algn="l">
              <a:lnSpc>
                <a:spcPct val="100000"/>
              </a:lnSpc>
              <a:spcBef>
                <a:spcPts val="1500"/>
              </a:spcBef>
              <a:spcAft>
                <a:spcPts val="0"/>
              </a:spcAft>
              <a:buNone/>
            </a:pPr>
            <a:r>
              <a:t/>
            </a:r>
            <a:endParaRPr sz="2000">
              <a:solidFill>
                <a:srgbClr val="363636"/>
              </a:solidFill>
              <a:highlight>
                <a:srgbClr val="FFFFFF"/>
              </a:highlight>
            </a:endParaRPr>
          </a:p>
          <a:p>
            <a:pPr indent="0" lvl="0" marL="457200" rtl="0" algn="l">
              <a:lnSpc>
                <a:spcPct val="100000"/>
              </a:lnSpc>
              <a:spcBef>
                <a:spcPts val="1600"/>
              </a:spcBef>
              <a:spcAft>
                <a:spcPts val="0"/>
              </a:spcAft>
              <a:buNone/>
            </a:pPr>
            <a:r>
              <a:t/>
            </a:r>
            <a:endParaRPr sz="2000">
              <a:solidFill>
                <a:srgbClr val="363636"/>
              </a:solidFill>
              <a:highlight>
                <a:srgbClr val="FFFFFF"/>
              </a:highlight>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1600"/>
              </a:spcAft>
              <a:buNone/>
            </a:pPr>
            <a:r>
              <a:t/>
            </a:r>
            <a:endParaRPr sz="3000">
              <a:solidFill>
                <a:srgbClr val="000000"/>
              </a:solidFill>
            </a:endParaRPr>
          </a:p>
        </p:txBody>
      </p:sp>
      <p:pic>
        <p:nvPicPr>
          <p:cNvPr descr="This aquatic carnivorous plant is so hungry that it inhales its food. Literally. &#10;&#10;Support Animalogic on Patreon:&#10;https://www.patreon.com/animalogic&#10;&#10;Subscribe for new episodes on Fridays&#10;http://bit.ly/SubscribeToAnimalogic&#10;&#10;-----------&#10;&#10;SOCIAL MEDIA&#10;&#10;https://www.tiktok.com/@animalogic&#10;&#10;https://www.instagram.com/animalogicshow/&#10;&#10;https://twitter.com/animalogicshow&#10;&#10;https://www.facebook.com/AnimalogicShow&#10;&#10;&#10;Check out Tasha The Amazon's Channel:&#10;https://www.youtube.com/tashatheamazon&#10;&#10;-----------&#10;&#10;CREDITS&#10;Created by Dylan Dubeau&#10;Executive Producer, Director and Director of Photography: Dylan Dubeau&#10;Host: Tasha the Amazon&#10;Editors: Jim Pitts and Cat Senior&#10;Researcher, Associate Producer, Camera Operator: Andres Salazar&#10;Writer: Lauren Greenwood&#10;Camera Operator: Colin Cooper&#10;&#10;Music Tracks from Audio Network:&#10;Nail It&#10;Slap Happy&#10;Psychedelic Love Funk&#10;Late Nite Funk Squad&#10;&#10;Special Thanks to Joshua Styles: https://www.youtube.com/user/joshual95&#10;&#10;Patreon Supporter:&#10;salsablog.band&#10;&#10;-----------&#10;&#10;Exploring the World of Plants and Fungi.&#10;&#10;#Floralogic" id="126" name="Google Shape;126;p23" title="Bladderwort: This Plant Eats Faster Than You">
            <a:hlinkClick r:id="rId3"/>
          </p:cNvPr>
          <p:cNvPicPr preferRelativeResize="0"/>
          <p:nvPr/>
        </p:nvPicPr>
        <p:blipFill>
          <a:blip r:embed="rId4">
            <a:alphaModFix/>
          </a:blip>
          <a:stretch>
            <a:fillRect/>
          </a:stretch>
        </p:blipFill>
        <p:spPr>
          <a:xfrm>
            <a:off x="2853725" y="38539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30" name="Shape 130"/>
        <p:cNvGrpSpPr/>
        <p:nvPr/>
      </p:nvGrpSpPr>
      <p:grpSpPr>
        <a:xfrm>
          <a:off x="0" y="0"/>
          <a:ext cx="0" cy="0"/>
          <a:chOff x="0" y="0"/>
          <a:chExt cx="0" cy="0"/>
        </a:xfrm>
      </p:grpSpPr>
      <p:sp>
        <p:nvSpPr>
          <p:cNvPr id="131" name="Google Shape;131;p24"/>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IT’S YOUR TURN</a:t>
            </a:r>
            <a:endParaRPr sz="3000"/>
          </a:p>
        </p:txBody>
      </p:sp>
      <p:sp>
        <p:nvSpPr>
          <p:cNvPr id="132" name="Google Shape;132;p24"/>
          <p:cNvSpPr txBox="1"/>
          <p:nvPr>
            <p:ph idx="1" type="body"/>
          </p:nvPr>
        </p:nvSpPr>
        <p:spPr>
          <a:xfrm>
            <a:off x="288000" y="1211275"/>
            <a:ext cx="8568000" cy="5345100"/>
          </a:xfrm>
          <a:prstGeom prst="rect">
            <a:avLst/>
          </a:prstGeom>
          <a:solidFill>
            <a:srgbClr val="FFFFFF"/>
          </a:solidFill>
        </p:spPr>
        <p:txBody>
          <a:bodyPr anchorCtr="0" anchor="t" bIns="91425" lIns="91425" spcFirstLastPara="1" rIns="91425" wrap="square" tIns="91425">
            <a:noAutofit/>
          </a:bodyPr>
          <a:lstStyle/>
          <a:p>
            <a:pPr indent="-228600" lvl="0" marL="457200" rtl="0" algn="l">
              <a:spcBef>
                <a:spcPts val="1500"/>
              </a:spcBef>
              <a:spcAft>
                <a:spcPts val="0"/>
              </a:spcAft>
              <a:buClr>
                <a:srgbClr val="374151"/>
              </a:buClr>
              <a:buSzPts val="3000"/>
              <a:buFont typeface="Roboto"/>
              <a:buNone/>
            </a:pPr>
            <a:r>
              <a:rPr lang="en" sz="3000">
                <a:solidFill>
                  <a:srgbClr val="374151"/>
                </a:solidFill>
                <a:latin typeface="Roboto"/>
                <a:ea typeface="Roboto"/>
                <a:cs typeface="Roboto"/>
                <a:sym typeface="Roboto"/>
              </a:rPr>
              <a:t>You have been </a:t>
            </a:r>
            <a:r>
              <a:rPr lang="en" sz="3000">
                <a:solidFill>
                  <a:srgbClr val="374151"/>
                </a:solidFill>
                <a:latin typeface="Roboto"/>
                <a:ea typeface="Roboto"/>
                <a:cs typeface="Roboto"/>
                <a:sym typeface="Roboto"/>
              </a:rPr>
              <a:t>assigned a group and a plant.  </a:t>
            </a:r>
            <a:endParaRPr sz="30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3000"/>
              <a:buFont typeface="Roboto"/>
              <a:buNone/>
            </a:pPr>
            <a:r>
              <a:t/>
            </a:r>
            <a:endParaRPr sz="30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3000"/>
              <a:buFont typeface="Roboto"/>
              <a:buNone/>
            </a:pPr>
            <a:r>
              <a:t/>
            </a:r>
            <a:endParaRPr sz="30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3000"/>
              <a:buFont typeface="Roboto"/>
              <a:buNone/>
            </a:pPr>
            <a:r>
              <a:rPr lang="en" sz="3000">
                <a:solidFill>
                  <a:srgbClr val="374151"/>
                </a:solidFill>
                <a:latin typeface="Roboto"/>
                <a:ea typeface="Roboto"/>
                <a:cs typeface="Roboto"/>
                <a:sym typeface="Roboto"/>
              </a:rPr>
              <a:t>Research your assigned plant's:</a:t>
            </a:r>
            <a:endParaRPr sz="3000">
              <a:solidFill>
                <a:srgbClr val="374151"/>
              </a:solidFill>
              <a:latin typeface="Roboto"/>
              <a:ea typeface="Roboto"/>
              <a:cs typeface="Roboto"/>
              <a:sym typeface="Roboto"/>
            </a:endParaRPr>
          </a:p>
          <a:p>
            <a:pPr indent="-419100" lvl="1" marL="9144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Habitat and geographic distribution</a:t>
            </a:r>
            <a:endParaRPr sz="3000">
              <a:solidFill>
                <a:srgbClr val="374151"/>
              </a:solidFill>
              <a:latin typeface="Roboto"/>
              <a:ea typeface="Roboto"/>
              <a:cs typeface="Roboto"/>
              <a:sym typeface="Roboto"/>
            </a:endParaRPr>
          </a:p>
          <a:p>
            <a:pPr indent="-419100" lvl="1" marL="9144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Physical characteristics and adaptations</a:t>
            </a:r>
            <a:endParaRPr sz="3000">
              <a:solidFill>
                <a:srgbClr val="374151"/>
              </a:solidFill>
              <a:latin typeface="Roboto"/>
              <a:ea typeface="Roboto"/>
              <a:cs typeface="Roboto"/>
              <a:sym typeface="Roboto"/>
            </a:endParaRPr>
          </a:p>
          <a:p>
            <a:pPr indent="-419100" lvl="1" marL="9144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Mechanism of trapping and digesting prey</a:t>
            </a:r>
            <a:endParaRPr sz="3000">
              <a:solidFill>
                <a:srgbClr val="374151"/>
              </a:solidFill>
              <a:latin typeface="Roboto"/>
              <a:ea typeface="Roboto"/>
              <a:cs typeface="Roboto"/>
              <a:sym typeface="Roboto"/>
            </a:endParaRPr>
          </a:p>
          <a:p>
            <a:pPr indent="-419100" lvl="1" marL="9144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Nutritional benefits from carnivory</a:t>
            </a:r>
            <a:endParaRPr sz="3000">
              <a:solidFill>
                <a:srgbClr val="374151"/>
              </a:solidFill>
              <a:latin typeface="Roboto"/>
              <a:ea typeface="Roboto"/>
              <a:cs typeface="Roboto"/>
              <a:sym typeface="Roboto"/>
            </a:endParaRPr>
          </a:p>
          <a:p>
            <a:pPr indent="-419100" lvl="1" marL="9144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Role in its ecosystem</a:t>
            </a:r>
            <a:endParaRPr sz="30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0" lvl="0" marL="0" rtl="0" algn="l">
              <a:spcBef>
                <a:spcPts val="1500"/>
              </a:spcBef>
              <a:spcAft>
                <a:spcPts val="1600"/>
              </a:spcAft>
              <a:buNone/>
            </a:pPr>
            <a:r>
              <a:t/>
            </a:r>
            <a:endParaRPr sz="3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36" name="Shape 136"/>
        <p:cNvGrpSpPr/>
        <p:nvPr/>
      </p:nvGrpSpPr>
      <p:grpSpPr>
        <a:xfrm>
          <a:off x="0" y="0"/>
          <a:ext cx="0" cy="0"/>
          <a:chOff x="0" y="0"/>
          <a:chExt cx="0" cy="0"/>
        </a:xfrm>
      </p:grpSpPr>
      <p:sp>
        <p:nvSpPr>
          <p:cNvPr id="137" name="Google Shape;137;p25"/>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IT’S YOUR TURN</a:t>
            </a:r>
            <a:endParaRPr sz="3000"/>
          </a:p>
        </p:txBody>
      </p:sp>
      <p:sp>
        <p:nvSpPr>
          <p:cNvPr id="138" name="Google Shape;138;p25"/>
          <p:cNvSpPr txBox="1"/>
          <p:nvPr>
            <p:ph idx="1" type="body"/>
          </p:nvPr>
        </p:nvSpPr>
        <p:spPr>
          <a:xfrm>
            <a:off x="288000" y="1211275"/>
            <a:ext cx="8568000" cy="53451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1500"/>
              </a:spcBef>
              <a:spcAft>
                <a:spcPts val="0"/>
              </a:spcAft>
              <a:buNone/>
            </a:pPr>
            <a:r>
              <a:rPr lang="en" sz="3600">
                <a:solidFill>
                  <a:srgbClr val="374151"/>
                </a:solidFill>
                <a:latin typeface="Roboto"/>
                <a:ea typeface="Roboto"/>
                <a:cs typeface="Roboto"/>
                <a:sym typeface="Roboto"/>
              </a:rPr>
              <a:t>Compile your research in </a:t>
            </a:r>
            <a:endParaRPr sz="3600">
              <a:solidFill>
                <a:srgbClr val="374151"/>
              </a:solidFill>
              <a:latin typeface="Roboto"/>
              <a:ea typeface="Roboto"/>
              <a:cs typeface="Roboto"/>
              <a:sym typeface="Roboto"/>
            </a:endParaRPr>
          </a:p>
          <a:p>
            <a:pPr indent="-457200" lvl="1" marL="914400" rtl="0" algn="l">
              <a:spcBef>
                <a:spcPts val="1500"/>
              </a:spcBef>
              <a:spcAft>
                <a:spcPts val="0"/>
              </a:spcAft>
              <a:buClr>
                <a:schemeClr val="dk1"/>
              </a:buClr>
              <a:buSzPts val="3600"/>
              <a:buAutoNum type="alphaLcPeriod"/>
            </a:pPr>
            <a:r>
              <a:rPr lang="en" sz="3600">
                <a:solidFill>
                  <a:schemeClr val="dk1"/>
                </a:solidFill>
              </a:rPr>
              <a:t>Pamphlet</a:t>
            </a:r>
            <a:endParaRPr sz="3600">
              <a:solidFill>
                <a:schemeClr val="dk1"/>
              </a:solidFill>
            </a:endParaRPr>
          </a:p>
          <a:p>
            <a:pPr indent="-457200" lvl="1" marL="914400" rtl="0" algn="l">
              <a:spcBef>
                <a:spcPts val="0"/>
              </a:spcBef>
              <a:spcAft>
                <a:spcPts val="0"/>
              </a:spcAft>
              <a:buClr>
                <a:schemeClr val="dk1"/>
              </a:buClr>
              <a:buSzPts val="3600"/>
              <a:buAutoNum type="alphaLcPeriod"/>
            </a:pPr>
            <a:r>
              <a:rPr lang="en" sz="3600">
                <a:solidFill>
                  <a:schemeClr val="dk1"/>
                </a:solidFill>
              </a:rPr>
              <a:t>Poster</a:t>
            </a:r>
            <a:endParaRPr sz="3600">
              <a:solidFill>
                <a:schemeClr val="dk1"/>
              </a:solidFill>
            </a:endParaRPr>
          </a:p>
          <a:p>
            <a:pPr indent="-457200" lvl="1" marL="914400" rtl="0" algn="l">
              <a:spcBef>
                <a:spcPts val="0"/>
              </a:spcBef>
              <a:spcAft>
                <a:spcPts val="0"/>
              </a:spcAft>
              <a:buClr>
                <a:schemeClr val="dk1"/>
              </a:buClr>
              <a:buSzPts val="3600"/>
              <a:buAutoNum type="alphaLcPeriod"/>
            </a:pPr>
            <a:r>
              <a:rPr lang="en" sz="3600">
                <a:solidFill>
                  <a:schemeClr val="dk1"/>
                </a:solidFill>
              </a:rPr>
              <a:t>Article</a:t>
            </a:r>
            <a:endParaRPr sz="3600">
              <a:solidFill>
                <a:schemeClr val="dk1"/>
              </a:solidFill>
            </a:endParaRPr>
          </a:p>
          <a:p>
            <a:pPr indent="-457200" lvl="1" marL="914400" rtl="0" algn="l">
              <a:spcBef>
                <a:spcPts val="0"/>
              </a:spcBef>
              <a:spcAft>
                <a:spcPts val="0"/>
              </a:spcAft>
              <a:buClr>
                <a:schemeClr val="dk1"/>
              </a:buClr>
              <a:buSzPts val="3600"/>
              <a:buAutoNum type="alphaLcPeriod"/>
            </a:pPr>
            <a:r>
              <a:rPr lang="en" sz="3600">
                <a:solidFill>
                  <a:schemeClr val="dk1"/>
                </a:solidFill>
              </a:rPr>
              <a:t>Flyer</a:t>
            </a:r>
            <a:endParaRPr sz="3600">
              <a:solidFill>
                <a:schemeClr val="dk1"/>
              </a:solidFill>
            </a:endParaRPr>
          </a:p>
          <a:p>
            <a:pPr indent="-457200" lvl="1" marL="914400" rtl="0" algn="l">
              <a:spcBef>
                <a:spcPts val="0"/>
              </a:spcBef>
              <a:spcAft>
                <a:spcPts val="0"/>
              </a:spcAft>
              <a:buClr>
                <a:schemeClr val="dk1"/>
              </a:buClr>
              <a:buSzPts val="3600"/>
              <a:buAutoNum type="alphaLcPeriod"/>
            </a:pPr>
            <a:r>
              <a:rPr lang="en" sz="3600">
                <a:solidFill>
                  <a:schemeClr val="dk1"/>
                </a:solidFill>
              </a:rPr>
              <a:t>Digital presentation</a:t>
            </a:r>
            <a:endParaRPr sz="3600">
              <a:solidFill>
                <a:schemeClr val="dk1"/>
              </a:solidFill>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0" lvl="0" marL="0" rtl="0" algn="l">
              <a:spcBef>
                <a:spcPts val="1500"/>
              </a:spcBef>
              <a:spcAft>
                <a:spcPts val="1600"/>
              </a:spcAft>
              <a:buNone/>
            </a:pPr>
            <a:r>
              <a:t/>
            </a:r>
            <a:endParaRPr sz="30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GALLERY</a:t>
            </a:r>
            <a:r>
              <a:rPr lang="en" sz="3000"/>
              <a:t> WALK</a:t>
            </a:r>
            <a:endParaRPr sz="3000"/>
          </a:p>
        </p:txBody>
      </p:sp>
      <p:sp>
        <p:nvSpPr>
          <p:cNvPr id="144" name="Google Shape;144;p26"/>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488950" lvl="0" marL="457200" rtl="0" algn="l">
              <a:spcBef>
                <a:spcPts val="0"/>
              </a:spcBef>
              <a:spcAft>
                <a:spcPts val="0"/>
              </a:spcAft>
              <a:buClr>
                <a:srgbClr val="000000"/>
              </a:buClr>
              <a:buSzPts val="4100"/>
              <a:buChar char="●"/>
            </a:pPr>
            <a:r>
              <a:rPr b="1" lang="en" sz="4600">
                <a:solidFill>
                  <a:srgbClr val="000000"/>
                </a:solidFill>
              </a:rPr>
              <a:t>Display artifacts </a:t>
            </a:r>
            <a:r>
              <a:rPr b="1" lang="en" sz="4600">
                <a:solidFill>
                  <a:srgbClr val="000000"/>
                </a:solidFill>
              </a:rPr>
              <a:t>around</a:t>
            </a:r>
            <a:r>
              <a:rPr b="1" lang="en" sz="4600">
                <a:solidFill>
                  <a:srgbClr val="000000"/>
                </a:solidFill>
              </a:rPr>
              <a:t> the classroom and present any digital presentations</a:t>
            </a:r>
            <a:endParaRPr b="1" sz="46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b="1" sz="35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b="1" sz="3500">
              <a:solidFill>
                <a:schemeClr val="dk1"/>
              </a:solidFill>
              <a:latin typeface="Montserrat"/>
              <a:ea typeface="Montserrat"/>
              <a:cs typeface="Montserrat"/>
              <a:sym typeface="Montserrat"/>
            </a:endParaRPr>
          </a:p>
          <a:p>
            <a:pPr indent="0" lvl="0" marL="0" rtl="0" algn="l">
              <a:spcBef>
                <a:spcPts val="1600"/>
              </a:spcBef>
              <a:spcAft>
                <a:spcPts val="1600"/>
              </a:spcAft>
              <a:buNone/>
            </a:pPr>
            <a:r>
              <a:t/>
            </a:r>
            <a:endParaRPr b="1" sz="35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48" name="Shape 148"/>
        <p:cNvGrpSpPr/>
        <p:nvPr/>
      </p:nvGrpSpPr>
      <p:grpSpPr>
        <a:xfrm>
          <a:off x="0" y="0"/>
          <a:ext cx="0" cy="0"/>
          <a:chOff x="0" y="0"/>
          <a:chExt cx="0" cy="0"/>
        </a:xfrm>
      </p:grpSpPr>
      <p:sp>
        <p:nvSpPr>
          <p:cNvPr id="149" name="Google Shape;149;p27"/>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THREATS TO CARNIVOROUS PLANTS</a:t>
            </a:r>
            <a:endParaRPr sz="3000"/>
          </a:p>
        </p:txBody>
      </p:sp>
      <p:sp>
        <p:nvSpPr>
          <p:cNvPr id="150" name="Google Shape;150;p27"/>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495300" lvl="0" marL="457200" rtl="0" algn="l">
              <a:spcBef>
                <a:spcPts val="1500"/>
              </a:spcBef>
              <a:spcAft>
                <a:spcPts val="0"/>
              </a:spcAft>
              <a:buClr>
                <a:srgbClr val="374151"/>
              </a:buClr>
              <a:buSzPts val="4200"/>
              <a:buFont typeface="Roboto"/>
              <a:buChar char="●"/>
            </a:pPr>
            <a:r>
              <a:rPr lang="en" sz="4200">
                <a:solidFill>
                  <a:srgbClr val="040C28"/>
                </a:solidFill>
                <a:latin typeface="Roboto"/>
                <a:ea typeface="Roboto"/>
                <a:cs typeface="Roboto"/>
                <a:sym typeface="Roboto"/>
              </a:rPr>
              <a:t>Global climate change</a:t>
            </a:r>
            <a:endParaRPr sz="4200">
              <a:solidFill>
                <a:srgbClr val="040C28"/>
              </a:solidFill>
              <a:latin typeface="Roboto"/>
              <a:ea typeface="Roboto"/>
              <a:cs typeface="Roboto"/>
              <a:sym typeface="Roboto"/>
            </a:endParaRPr>
          </a:p>
          <a:p>
            <a:pPr indent="-495300" lvl="0" marL="457200" rtl="0" algn="l">
              <a:spcBef>
                <a:spcPts val="0"/>
              </a:spcBef>
              <a:spcAft>
                <a:spcPts val="0"/>
              </a:spcAft>
              <a:buClr>
                <a:srgbClr val="374151"/>
              </a:buClr>
              <a:buSzPts val="4200"/>
              <a:buFont typeface="Roboto"/>
              <a:buChar char="●"/>
            </a:pPr>
            <a:r>
              <a:rPr lang="en" sz="4200">
                <a:solidFill>
                  <a:srgbClr val="040C28"/>
                </a:solidFill>
                <a:latin typeface="Roboto"/>
                <a:ea typeface="Roboto"/>
                <a:cs typeface="Roboto"/>
                <a:sym typeface="Roboto"/>
              </a:rPr>
              <a:t>Illegal poaching</a:t>
            </a:r>
            <a:endParaRPr sz="4200">
              <a:solidFill>
                <a:srgbClr val="040C28"/>
              </a:solidFill>
              <a:latin typeface="Roboto"/>
              <a:ea typeface="Roboto"/>
              <a:cs typeface="Roboto"/>
              <a:sym typeface="Roboto"/>
            </a:endParaRPr>
          </a:p>
          <a:p>
            <a:pPr indent="-495300" lvl="0" marL="457200" rtl="0" algn="l">
              <a:spcBef>
                <a:spcPts val="0"/>
              </a:spcBef>
              <a:spcAft>
                <a:spcPts val="0"/>
              </a:spcAft>
              <a:buClr>
                <a:srgbClr val="374151"/>
              </a:buClr>
              <a:buSzPts val="4200"/>
              <a:buFont typeface="Roboto"/>
              <a:buChar char="●"/>
            </a:pPr>
            <a:r>
              <a:rPr lang="en" sz="4200">
                <a:solidFill>
                  <a:srgbClr val="040C28"/>
                </a:solidFill>
                <a:latin typeface="Roboto"/>
                <a:ea typeface="Roboto"/>
                <a:cs typeface="Roboto"/>
                <a:sym typeface="Roboto"/>
              </a:rPr>
              <a:t>Clearing of land for agriculture mining and development</a:t>
            </a:r>
            <a:endParaRPr i="1" sz="4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b="1" sz="35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b="1" sz="3500">
              <a:solidFill>
                <a:schemeClr val="dk1"/>
              </a:solidFill>
              <a:latin typeface="Montserrat"/>
              <a:ea typeface="Montserrat"/>
              <a:cs typeface="Montserrat"/>
              <a:sym typeface="Montserrat"/>
            </a:endParaRPr>
          </a:p>
          <a:p>
            <a:pPr indent="0" lvl="0" marL="0" rtl="0" algn="l">
              <a:spcBef>
                <a:spcPts val="1600"/>
              </a:spcBef>
              <a:spcAft>
                <a:spcPts val="1600"/>
              </a:spcAft>
              <a:buNone/>
            </a:pPr>
            <a:r>
              <a:t/>
            </a:r>
            <a:endParaRPr b="1" sz="35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54" name="Shape 154"/>
        <p:cNvGrpSpPr/>
        <p:nvPr/>
      </p:nvGrpSpPr>
      <p:grpSpPr>
        <a:xfrm>
          <a:off x="0" y="0"/>
          <a:ext cx="0" cy="0"/>
          <a:chOff x="0" y="0"/>
          <a:chExt cx="0" cy="0"/>
        </a:xfrm>
      </p:grpSpPr>
      <p:sp>
        <p:nvSpPr>
          <p:cNvPr id="155" name="Google Shape;155;p28"/>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THREATS TO CARNIVOROUS PLANTS</a:t>
            </a:r>
            <a:endParaRPr sz="3000"/>
          </a:p>
        </p:txBody>
      </p:sp>
      <p:sp>
        <p:nvSpPr>
          <p:cNvPr id="156" name="Google Shape;156;p28"/>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0">
              <a:solidFill>
                <a:schemeClr val="dk1"/>
              </a:solidFill>
            </a:endParaRPr>
          </a:p>
          <a:p>
            <a:pPr indent="0" lvl="0" marL="0" rtl="0" algn="ctr">
              <a:lnSpc>
                <a:spcPct val="100000"/>
              </a:lnSpc>
              <a:spcBef>
                <a:spcPts val="0"/>
              </a:spcBef>
              <a:spcAft>
                <a:spcPts val="0"/>
              </a:spcAft>
              <a:buNone/>
            </a:pPr>
            <a:r>
              <a:t/>
            </a:r>
            <a:endParaRPr sz="30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 sz="3000">
                <a:solidFill>
                  <a:schemeClr val="dk1"/>
                </a:solidFill>
              </a:rPr>
              <a:t>THINK PAIR SHARE</a:t>
            </a:r>
            <a:endParaRPr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rPr lang="en" sz="3600">
                <a:solidFill>
                  <a:srgbClr val="374151"/>
                </a:solidFill>
                <a:highlight>
                  <a:srgbClr val="F7F7F8"/>
                </a:highlight>
                <a:latin typeface="Roboto"/>
                <a:ea typeface="Roboto"/>
                <a:cs typeface="Roboto"/>
                <a:sym typeface="Roboto"/>
              </a:rPr>
              <a:t>Wh</a:t>
            </a:r>
            <a:r>
              <a:rPr lang="en" sz="3600">
                <a:solidFill>
                  <a:srgbClr val="374151"/>
                </a:solidFill>
                <a:highlight>
                  <a:srgbClr val="F7F7F8"/>
                </a:highlight>
                <a:latin typeface="Roboto"/>
                <a:ea typeface="Roboto"/>
                <a:cs typeface="Roboto"/>
                <a:sym typeface="Roboto"/>
              </a:rPr>
              <a:t>y do you think carnivorous plants might be more vulnerable to these threats compared to non-carnivorous plants?</a:t>
            </a:r>
            <a:endParaRPr i="1" sz="36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b="1" sz="3500">
              <a:solidFill>
                <a:schemeClr val="dk1"/>
              </a:solidFill>
              <a:latin typeface="Montserrat"/>
              <a:ea typeface="Montserrat"/>
              <a:cs typeface="Montserrat"/>
              <a:sym typeface="Montserrat"/>
            </a:endParaRPr>
          </a:p>
          <a:p>
            <a:pPr indent="0" lvl="0" marL="0" rtl="0" algn="l">
              <a:spcBef>
                <a:spcPts val="1600"/>
              </a:spcBef>
              <a:spcAft>
                <a:spcPts val="0"/>
              </a:spcAft>
              <a:buNone/>
            </a:pPr>
            <a:r>
              <a:t/>
            </a:r>
            <a:endParaRPr b="1" sz="3500">
              <a:solidFill>
                <a:schemeClr val="dk1"/>
              </a:solidFill>
              <a:latin typeface="Montserrat"/>
              <a:ea typeface="Montserrat"/>
              <a:cs typeface="Montserrat"/>
              <a:sym typeface="Montserrat"/>
            </a:endParaRPr>
          </a:p>
          <a:p>
            <a:pPr indent="0" lvl="0" marL="0" rtl="0" algn="l">
              <a:spcBef>
                <a:spcPts val="1600"/>
              </a:spcBef>
              <a:spcAft>
                <a:spcPts val="1600"/>
              </a:spcAft>
              <a:buNone/>
            </a:pPr>
            <a:r>
              <a:t/>
            </a:r>
            <a:endParaRPr b="1" sz="3500">
              <a:solidFill>
                <a:schemeClr val="dk1"/>
              </a:solidFill>
              <a:latin typeface="Montserrat"/>
              <a:ea typeface="Montserrat"/>
              <a:cs typeface="Montserrat"/>
              <a:sym typeface="Montserrat"/>
            </a:endParaRPr>
          </a:p>
        </p:txBody>
      </p:sp>
      <p:pic>
        <p:nvPicPr>
          <p:cNvPr descr="This video is a 5 minute countdown timer for classroom use shows time lapse footage of a Venus flytrap catching flies.&#10;&#10;Venus flytraps (Dionaea muscipula) are carnivorous plants found in the Southeast region of the United States in subtropical wetlands located in North Carolina and South Carolina.&#10;&#10;SUBSCRIBE:  https://tinyurl.com/y29j7ruq &#10;&#10;Video credit:&#10;Venus Flytrap Time Lapse by LearjetMinako&#10;https://commons.wikimedia.org/wiki/File:Venus_Flytrap_time_lapse.webm&#10;&#10;Music credit: &#10;Moonlight Sonata - Beethoven&#10;&#10;#CountdownTimer #Plants #ScienceTimer" id="157" name="Google Shape;157;p28" title="Venus Flytrap - 5 Minute Timer">
            <a:hlinkClick r:id="rId3"/>
          </p:cNvPr>
          <p:cNvPicPr preferRelativeResize="0"/>
          <p:nvPr/>
        </p:nvPicPr>
        <p:blipFill>
          <a:blip r:embed="rId4">
            <a:alphaModFix/>
          </a:blip>
          <a:stretch>
            <a:fillRect/>
          </a:stretch>
        </p:blipFill>
        <p:spPr>
          <a:xfrm>
            <a:off x="3282575" y="43104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61" name="Shape 161"/>
        <p:cNvGrpSpPr/>
        <p:nvPr/>
      </p:nvGrpSpPr>
      <p:grpSpPr>
        <a:xfrm>
          <a:off x="0" y="0"/>
          <a:ext cx="0" cy="0"/>
          <a:chOff x="0" y="0"/>
          <a:chExt cx="0" cy="0"/>
        </a:xfrm>
      </p:grpSpPr>
      <p:sp>
        <p:nvSpPr>
          <p:cNvPr id="162" name="Google Shape;162;p29"/>
          <p:cNvSpPr txBox="1"/>
          <p:nvPr>
            <p:ph type="title"/>
          </p:nvPr>
        </p:nvSpPr>
        <p:spPr>
          <a:xfrm>
            <a:off x="288000" y="48550"/>
            <a:ext cx="8568000" cy="10200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t>THREATS TO CARNIVOROUS PLANTS</a:t>
            </a:r>
            <a:endParaRPr sz="3000"/>
          </a:p>
          <a:p>
            <a:pPr indent="0" lvl="0" marL="0" rtl="0" algn="ctr">
              <a:spcBef>
                <a:spcPts val="0"/>
              </a:spcBef>
              <a:spcAft>
                <a:spcPts val="0"/>
              </a:spcAft>
              <a:buNone/>
            </a:pPr>
            <a:r>
              <a:rPr lang="en" sz="3000"/>
              <a:t>THINK PAIR SHARE</a:t>
            </a:r>
            <a:endParaRPr sz="3000"/>
          </a:p>
        </p:txBody>
      </p:sp>
      <p:sp>
        <p:nvSpPr>
          <p:cNvPr id="163" name="Google Shape;163;p29"/>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228600" lvl="0" marL="457200" rtl="0" algn="l">
              <a:spcBef>
                <a:spcPts val="1500"/>
              </a:spcBef>
              <a:spcAft>
                <a:spcPts val="0"/>
              </a:spcAft>
              <a:buClr>
                <a:srgbClr val="374151"/>
              </a:buClr>
              <a:buSzPts val="3000"/>
              <a:buFont typeface="Roboto"/>
              <a:buNone/>
            </a:pPr>
            <a:r>
              <a:rPr lang="en" sz="4800">
                <a:solidFill>
                  <a:srgbClr val="000000"/>
                </a:solidFill>
              </a:rPr>
              <a:t>Class share</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pic>
        <p:nvPicPr>
          <p:cNvPr id="164" name="Google Shape;164;p29"/>
          <p:cNvPicPr preferRelativeResize="0"/>
          <p:nvPr/>
        </p:nvPicPr>
        <p:blipFill>
          <a:blip r:embed="rId3">
            <a:alphaModFix/>
          </a:blip>
          <a:stretch>
            <a:fillRect/>
          </a:stretch>
        </p:blipFill>
        <p:spPr>
          <a:xfrm>
            <a:off x="4400250" y="3326946"/>
            <a:ext cx="4235376" cy="2821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68" name="Shape 168"/>
        <p:cNvGrpSpPr/>
        <p:nvPr/>
      </p:nvGrpSpPr>
      <p:grpSpPr>
        <a:xfrm>
          <a:off x="0" y="0"/>
          <a:ext cx="0" cy="0"/>
          <a:chOff x="0" y="0"/>
          <a:chExt cx="0" cy="0"/>
        </a:xfrm>
      </p:grpSpPr>
      <p:sp>
        <p:nvSpPr>
          <p:cNvPr id="169" name="Google Shape;169;p30"/>
          <p:cNvSpPr txBox="1"/>
          <p:nvPr>
            <p:ph type="title"/>
          </p:nvPr>
        </p:nvSpPr>
        <p:spPr>
          <a:xfrm>
            <a:off x="288000" y="48550"/>
            <a:ext cx="8568000" cy="10200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IMPORTANCE OF CONSERVATION</a:t>
            </a:r>
            <a:endParaRPr sz="3000"/>
          </a:p>
        </p:txBody>
      </p:sp>
      <p:sp>
        <p:nvSpPr>
          <p:cNvPr id="170" name="Google Shape;170;p30"/>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0" rtl="0" algn="l">
              <a:spcBef>
                <a:spcPts val="1500"/>
              </a:spcBef>
              <a:spcAft>
                <a:spcPts val="0"/>
              </a:spcAft>
              <a:buNone/>
            </a:pPr>
            <a:r>
              <a:rPr i="1" lang="en" sz="4800">
                <a:solidFill>
                  <a:srgbClr val="374151"/>
                </a:solidFill>
                <a:highlight>
                  <a:srgbClr val="F7F7F8"/>
                </a:highlight>
                <a:latin typeface="Roboto"/>
                <a:ea typeface="Roboto"/>
                <a:cs typeface="Roboto"/>
                <a:sym typeface="Roboto"/>
              </a:rPr>
              <a:t>Insect</a:t>
            </a:r>
            <a:r>
              <a:rPr i="1" lang="en" sz="4800">
                <a:solidFill>
                  <a:srgbClr val="374151"/>
                </a:solidFill>
                <a:highlight>
                  <a:srgbClr val="F7F7F8"/>
                </a:highlight>
                <a:latin typeface="Roboto"/>
                <a:ea typeface="Roboto"/>
                <a:cs typeface="Roboto"/>
                <a:sym typeface="Roboto"/>
              </a:rPr>
              <a:t> Control</a:t>
            </a:r>
            <a:endParaRPr i="1" sz="48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rPr i="1" lang="en" sz="4800">
                <a:solidFill>
                  <a:srgbClr val="374151"/>
                </a:solidFill>
                <a:highlight>
                  <a:srgbClr val="F7F7F8"/>
                </a:highlight>
                <a:latin typeface="Roboto"/>
                <a:ea typeface="Roboto"/>
                <a:cs typeface="Roboto"/>
                <a:sym typeface="Roboto"/>
              </a:rPr>
              <a:t>Nutrient</a:t>
            </a:r>
            <a:r>
              <a:rPr i="1" lang="en" sz="4800">
                <a:solidFill>
                  <a:srgbClr val="374151"/>
                </a:solidFill>
                <a:highlight>
                  <a:srgbClr val="F7F7F8"/>
                </a:highlight>
                <a:latin typeface="Roboto"/>
                <a:ea typeface="Roboto"/>
                <a:cs typeface="Roboto"/>
                <a:sym typeface="Roboto"/>
              </a:rPr>
              <a:t> Cycling</a:t>
            </a:r>
            <a:endParaRPr i="1" sz="4800">
              <a:solidFill>
                <a:srgbClr val="374151"/>
              </a:solidFill>
              <a:highlight>
                <a:srgbClr val="F7F7F8"/>
              </a:highlight>
              <a:latin typeface="Roboto"/>
              <a:ea typeface="Roboto"/>
              <a:cs typeface="Roboto"/>
              <a:sym typeface="Roboto"/>
            </a:endParaRPr>
          </a:p>
          <a:p>
            <a:pPr indent="-228600" lvl="0" marL="457200" rtl="0" algn="l">
              <a:spcBef>
                <a:spcPts val="1500"/>
              </a:spcBef>
              <a:spcAft>
                <a:spcPts val="0"/>
              </a:spcAft>
              <a:buClr>
                <a:srgbClr val="000000"/>
              </a:buClr>
              <a:buSzPts val="4800"/>
              <a:buFont typeface="Roboto"/>
              <a:buNone/>
            </a:pPr>
            <a:r>
              <a:t/>
            </a:r>
            <a:endParaRPr sz="4800">
              <a:solidFill>
                <a:srgbClr val="000000"/>
              </a:solidFill>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74" name="Shape 174"/>
        <p:cNvGrpSpPr/>
        <p:nvPr/>
      </p:nvGrpSpPr>
      <p:grpSpPr>
        <a:xfrm>
          <a:off x="0" y="0"/>
          <a:ext cx="0" cy="0"/>
          <a:chOff x="0" y="0"/>
          <a:chExt cx="0" cy="0"/>
        </a:xfrm>
      </p:grpSpPr>
      <p:sp>
        <p:nvSpPr>
          <p:cNvPr id="175" name="Google Shape;175;p31"/>
          <p:cNvSpPr txBox="1"/>
          <p:nvPr>
            <p:ph type="title"/>
          </p:nvPr>
        </p:nvSpPr>
        <p:spPr>
          <a:xfrm>
            <a:off x="288000" y="48550"/>
            <a:ext cx="8568000" cy="10200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IMPORTANCE OF CONSERVATION</a:t>
            </a:r>
            <a:endParaRPr sz="3000"/>
          </a:p>
          <a:p>
            <a:pPr indent="0" lvl="0" marL="0" rtl="0" algn="ctr">
              <a:spcBef>
                <a:spcPts val="0"/>
              </a:spcBef>
              <a:spcAft>
                <a:spcPts val="0"/>
              </a:spcAft>
              <a:buNone/>
            </a:pPr>
            <a:r>
              <a:rPr lang="en" sz="3000"/>
              <a:t>CLASS DISCUSSION</a:t>
            </a:r>
            <a:endParaRPr sz="3000"/>
          </a:p>
        </p:txBody>
      </p:sp>
      <p:sp>
        <p:nvSpPr>
          <p:cNvPr id="176" name="Google Shape;176;p31"/>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1500"/>
              </a:spcBef>
              <a:spcAft>
                <a:spcPts val="0"/>
              </a:spcAft>
              <a:buNone/>
            </a:pPr>
            <a:r>
              <a:t/>
            </a:r>
            <a:endParaRPr sz="1200">
              <a:solidFill>
                <a:srgbClr val="374151"/>
              </a:solidFill>
              <a:highlight>
                <a:srgbClr val="F7F7F8"/>
              </a:highlight>
              <a:latin typeface="Roboto"/>
              <a:ea typeface="Roboto"/>
              <a:cs typeface="Roboto"/>
              <a:sym typeface="Roboto"/>
            </a:endParaRPr>
          </a:p>
          <a:p>
            <a:pPr indent="-457200" lvl="0" marL="457200" rtl="0" algn="l">
              <a:spcBef>
                <a:spcPts val="1500"/>
              </a:spcBef>
              <a:spcAft>
                <a:spcPts val="0"/>
              </a:spcAft>
              <a:buClr>
                <a:srgbClr val="374151"/>
              </a:buClr>
              <a:buSzPts val="3600"/>
              <a:buFont typeface="Roboto"/>
              <a:buChar char="❖"/>
            </a:pPr>
            <a:r>
              <a:rPr lang="en" sz="3600">
                <a:solidFill>
                  <a:srgbClr val="374151"/>
                </a:solidFill>
                <a:highlight>
                  <a:srgbClr val="F7F7F8"/>
                </a:highlight>
                <a:latin typeface="Roboto"/>
                <a:ea typeface="Roboto"/>
                <a:cs typeface="Roboto"/>
                <a:sym typeface="Roboto"/>
              </a:rPr>
              <a:t>Discuss how the loss of carnivorous plants could impact local ecosystems.</a:t>
            </a:r>
            <a:endParaRPr sz="3600">
              <a:solidFill>
                <a:srgbClr val="374151"/>
              </a:solidFill>
              <a:highlight>
                <a:srgbClr val="F7F7F8"/>
              </a:highlight>
              <a:latin typeface="Roboto"/>
              <a:ea typeface="Roboto"/>
              <a:cs typeface="Roboto"/>
              <a:sym typeface="Roboto"/>
            </a:endParaRPr>
          </a:p>
          <a:p>
            <a:pPr indent="-228600" lvl="0" marL="457200" rtl="0" algn="l">
              <a:spcBef>
                <a:spcPts val="0"/>
              </a:spcBef>
              <a:spcAft>
                <a:spcPts val="0"/>
              </a:spcAft>
              <a:buClr>
                <a:srgbClr val="000000"/>
              </a:buClr>
              <a:buSzPts val="4800"/>
              <a:buFont typeface="Roboto"/>
              <a:buNone/>
            </a:pPr>
            <a:r>
              <a:t/>
            </a:r>
            <a:endParaRPr sz="4800">
              <a:solidFill>
                <a:srgbClr val="000000"/>
              </a:solidFill>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457200" rtl="0" algn="ctr">
              <a:spcBef>
                <a:spcPts val="0"/>
              </a:spcBef>
              <a:spcAft>
                <a:spcPts val="0"/>
              </a:spcAft>
              <a:buNone/>
            </a:pPr>
            <a:r>
              <a:rPr lang="en" sz="3000"/>
              <a:t>LESSON </a:t>
            </a:r>
            <a:r>
              <a:rPr lang="en" sz="3000"/>
              <a:t>INFORMATION</a:t>
            </a:r>
            <a:endParaRPr sz="3000"/>
          </a:p>
        </p:txBody>
      </p:sp>
      <p:sp>
        <p:nvSpPr>
          <p:cNvPr id="62" name="Google Shape;62;p14"/>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0" rtl="0" algn="l">
              <a:spcBef>
                <a:spcPts val="1500"/>
              </a:spcBef>
              <a:spcAft>
                <a:spcPts val="0"/>
              </a:spcAft>
              <a:buNone/>
            </a:pPr>
            <a:r>
              <a:rPr lang="en" sz="2400">
                <a:solidFill>
                  <a:srgbClr val="374151"/>
                </a:solidFill>
                <a:latin typeface="Roboto"/>
                <a:ea typeface="Roboto"/>
                <a:cs typeface="Roboto"/>
                <a:sym typeface="Roboto"/>
              </a:rPr>
              <a:t>Duration: 2-3 class periods (approximately 60-90 minutes)</a:t>
            </a:r>
            <a:endParaRPr sz="2400">
              <a:solidFill>
                <a:srgbClr val="374151"/>
              </a:solidFill>
              <a:latin typeface="Roboto"/>
              <a:ea typeface="Roboto"/>
              <a:cs typeface="Roboto"/>
              <a:sym typeface="Roboto"/>
            </a:endParaRPr>
          </a:p>
          <a:p>
            <a:pPr indent="0" lvl="0" marL="0" rtl="0" algn="l">
              <a:spcBef>
                <a:spcPts val="1500"/>
              </a:spcBef>
              <a:spcAft>
                <a:spcPts val="0"/>
              </a:spcAft>
              <a:buNone/>
            </a:pPr>
            <a:r>
              <a:rPr lang="en" sz="2400">
                <a:solidFill>
                  <a:srgbClr val="374151"/>
                </a:solidFill>
                <a:latin typeface="Roboto"/>
                <a:ea typeface="Roboto"/>
                <a:cs typeface="Roboto"/>
                <a:sym typeface="Roboto"/>
              </a:rPr>
              <a:t>Learning Objectives:</a:t>
            </a:r>
            <a:endParaRPr sz="2400">
              <a:solidFill>
                <a:srgbClr val="374151"/>
              </a:solidFill>
              <a:latin typeface="Roboto"/>
              <a:ea typeface="Roboto"/>
              <a:cs typeface="Roboto"/>
              <a:sym typeface="Roboto"/>
            </a:endParaRPr>
          </a:p>
          <a:p>
            <a:pPr indent="-381000" lvl="0" marL="457200" rtl="0" algn="l">
              <a:spcBef>
                <a:spcPts val="150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Understand the unique adaptations and mechanisms that carnivorous plants have developed to obtain nutrients.</a:t>
            </a:r>
            <a:endParaRPr sz="2400">
              <a:solidFill>
                <a:srgbClr val="374151"/>
              </a:solidFill>
              <a:latin typeface="Roboto"/>
              <a:ea typeface="Roboto"/>
              <a:cs typeface="Roboto"/>
              <a:sym typeface="Roboto"/>
            </a:endParaRPr>
          </a:p>
          <a:p>
            <a:pPr indent="-381000" lvl="0" marL="457200" rtl="0" algn="l">
              <a:spcBef>
                <a:spcPts val="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Identify and describe different types of carnivorous plants and their habitats.</a:t>
            </a:r>
            <a:endParaRPr sz="2400">
              <a:solidFill>
                <a:srgbClr val="374151"/>
              </a:solidFill>
              <a:latin typeface="Roboto"/>
              <a:ea typeface="Roboto"/>
              <a:cs typeface="Roboto"/>
              <a:sym typeface="Roboto"/>
            </a:endParaRPr>
          </a:p>
          <a:p>
            <a:pPr indent="-381000" lvl="0" marL="457200" rtl="0" algn="l">
              <a:spcBef>
                <a:spcPts val="0"/>
              </a:spcBef>
              <a:spcAft>
                <a:spcPts val="0"/>
              </a:spcAft>
              <a:buClr>
                <a:srgbClr val="374151"/>
              </a:buClr>
              <a:buSzPts val="2400"/>
              <a:buFont typeface="Roboto"/>
              <a:buChar char="●"/>
            </a:pPr>
            <a:r>
              <a:rPr lang="en" sz="2400">
                <a:solidFill>
                  <a:srgbClr val="374151"/>
                </a:solidFill>
                <a:latin typeface="Roboto"/>
                <a:ea typeface="Roboto"/>
                <a:cs typeface="Roboto"/>
                <a:sym typeface="Roboto"/>
              </a:rPr>
              <a:t>Analyze the ecological significance of carnivorous plants in their ecosystems.</a:t>
            </a:r>
            <a:endParaRPr sz="2400">
              <a:solidFill>
                <a:srgbClr val="374151"/>
              </a:solidFill>
              <a:latin typeface="Roboto"/>
              <a:ea typeface="Roboto"/>
              <a:cs typeface="Roboto"/>
              <a:sym typeface="Roboto"/>
            </a:endParaRPr>
          </a:p>
          <a:p>
            <a:pPr indent="0" lvl="0" marL="457200" rtl="0" algn="l">
              <a:spcBef>
                <a:spcPts val="1500"/>
              </a:spcBef>
              <a:spcAft>
                <a:spcPts val="1500"/>
              </a:spcAft>
              <a:buNone/>
            </a:pPr>
            <a:r>
              <a:t/>
            </a:r>
            <a:endParaRPr sz="1200">
              <a:solidFill>
                <a:srgbClr val="374151"/>
              </a:solidFill>
              <a:latin typeface="Roboto"/>
              <a:ea typeface="Roboto"/>
              <a:cs typeface="Roboto"/>
              <a:sym typeface="Roboto"/>
            </a:endParaRPr>
          </a:p>
        </p:txBody>
      </p:sp>
      <p:pic>
        <p:nvPicPr>
          <p:cNvPr descr="Bitmoji Image" id="63" name="Google Shape;63;p14"/>
          <p:cNvPicPr preferRelativeResize="0"/>
          <p:nvPr/>
        </p:nvPicPr>
        <p:blipFill>
          <a:blip r:embed="rId3">
            <a:alphaModFix/>
          </a:blip>
          <a:stretch>
            <a:fillRect/>
          </a:stretch>
        </p:blipFill>
        <p:spPr>
          <a:xfrm>
            <a:off x="7183200" y="4866125"/>
            <a:ext cx="1578857" cy="1628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80" name="Shape 180"/>
        <p:cNvGrpSpPr/>
        <p:nvPr/>
      </p:nvGrpSpPr>
      <p:grpSpPr>
        <a:xfrm>
          <a:off x="0" y="0"/>
          <a:ext cx="0" cy="0"/>
          <a:chOff x="0" y="0"/>
          <a:chExt cx="0" cy="0"/>
        </a:xfrm>
      </p:grpSpPr>
      <p:sp>
        <p:nvSpPr>
          <p:cNvPr id="181" name="Google Shape;181;p32"/>
          <p:cNvSpPr txBox="1"/>
          <p:nvPr>
            <p:ph type="title"/>
          </p:nvPr>
        </p:nvSpPr>
        <p:spPr>
          <a:xfrm>
            <a:off x="288000" y="48550"/>
            <a:ext cx="8568000" cy="10200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CONSERVATION STRATEGIES</a:t>
            </a:r>
            <a:endParaRPr sz="3000"/>
          </a:p>
        </p:txBody>
      </p:sp>
      <p:sp>
        <p:nvSpPr>
          <p:cNvPr id="182" name="Google Shape;182;p32"/>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150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i="1"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sz="21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sz="21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sz="21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sz="21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sz="2100">
              <a:solidFill>
                <a:srgbClr val="374151"/>
              </a:solidFill>
              <a:highlight>
                <a:srgbClr val="F7F7F8"/>
              </a:highlight>
              <a:latin typeface="Roboto"/>
              <a:ea typeface="Roboto"/>
              <a:cs typeface="Roboto"/>
              <a:sym typeface="Roboto"/>
            </a:endParaRPr>
          </a:p>
          <a:p>
            <a:pPr indent="-419100" lvl="0" marL="457200" rtl="0" algn="l">
              <a:spcBef>
                <a:spcPts val="1500"/>
              </a:spcBef>
              <a:spcAft>
                <a:spcPts val="0"/>
              </a:spcAft>
              <a:buClr>
                <a:srgbClr val="374151"/>
              </a:buClr>
              <a:buSzPts val="3000"/>
              <a:buFont typeface="Roboto"/>
              <a:buChar char="●"/>
            </a:pPr>
            <a:r>
              <a:rPr lang="en" sz="3000">
                <a:solidFill>
                  <a:srgbClr val="374151"/>
                </a:solidFill>
                <a:highlight>
                  <a:srgbClr val="F7F7F8"/>
                </a:highlight>
                <a:latin typeface="Roboto"/>
                <a:ea typeface="Roboto"/>
                <a:cs typeface="Roboto"/>
                <a:sym typeface="Roboto"/>
              </a:rPr>
              <a:t>Introduce different conservation strategies being employed to protect carnivorous plants, including habitat preservation, reintroduction programs, and public awareness campaigns.</a:t>
            </a:r>
            <a:endParaRPr sz="3000">
              <a:solidFill>
                <a:srgbClr val="374151"/>
              </a:solidFill>
              <a:highlight>
                <a:srgbClr val="F7F7F8"/>
              </a:highlight>
              <a:latin typeface="Roboto"/>
              <a:ea typeface="Roboto"/>
              <a:cs typeface="Roboto"/>
              <a:sym typeface="Roboto"/>
            </a:endParaRPr>
          </a:p>
          <a:p>
            <a:pPr indent="-419100" lvl="0" marL="457200" rtl="0" algn="l">
              <a:spcBef>
                <a:spcPts val="0"/>
              </a:spcBef>
              <a:spcAft>
                <a:spcPts val="0"/>
              </a:spcAft>
              <a:buClr>
                <a:srgbClr val="374151"/>
              </a:buClr>
              <a:buSzPts val="3000"/>
              <a:buFont typeface="Roboto"/>
              <a:buChar char="●"/>
            </a:pPr>
            <a:r>
              <a:rPr lang="en" sz="3000">
                <a:solidFill>
                  <a:srgbClr val="374151"/>
                </a:solidFill>
                <a:highlight>
                  <a:srgbClr val="F7F7F8"/>
                </a:highlight>
                <a:latin typeface="Roboto"/>
                <a:ea typeface="Roboto"/>
                <a:cs typeface="Roboto"/>
                <a:sym typeface="Roboto"/>
              </a:rPr>
              <a:t>Show examples of successful conservation efforts and their outcomes.</a:t>
            </a:r>
            <a:endParaRPr sz="3000">
              <a:solidFill>
                <a:srgbClr val="374151"/>
              </a:solidFill>
              <a:highlight>
                <a:srgbClr val="F7F7F8"/>
              </a:highlight>
              <a:latin typeface="Roboto"/>
              <a:ea typeface="Roboto"/>
              <a:cs typeface="Roboto"/>
              <a:sym typeface="Roboto"/>
            </a:endParaRPr>
          </a:p>
          <a:p>
            <a:pPr indent="0" lvl="0" marL="457200" rtl="0" algn="l">
              <a:spcBef>
                <a:spcPts val="1500"/>
              </a:spcBef>
              <a:spcAft>
                <a:spcPts val="0"/>
              </a:spcAft>
              <a:buNone/>
            </a:pPr>
            <a:r>
              <a:t/>
            </a:r>
            <a:endParaRPr sz="3600">
              <a:solidFill>
                <a:srgbClr val="374151"/>
              </a:solidFill>
              <a:highlight>
                <a:srgbClr val="F7F7F8"/>
              </a:highlight>
              <a:latin typeface="Roboto"/>
              <a:ea typeface="Roboto"/>
              <a:cs typeface="Roboto"/>
              <a:sym typeface="Roboto"/>
            </a:endParaRPr>
          </a:p>
          <a:p>
            <a:pPr indent="-228600" lvl="0" marL="457200" rtl="0" algn="l">
              <a:spcBef>
                <a:spcPts val="1500"/>
              </a:spcBef>
              <a:spcAft>
                <a:spcPts val="0"/>
              </a:spcAft>
              <a:buClr>
                <a:srgbClr val="000000"/>
              </a:buClr>
              <a:buSzPts val="4800"/>
              <a:buFont typeface="Roboto"/>
              <a:buNone/>
            </a:pPr>
            <a:r>
              <a:t/>
            </a:r>
            <a:endParaRPr sz="4800">
              <a:solidFill>
                <a:srgbClr val="000000"/>
              </a:solidFill>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86" name="Shape 186"/>
        <p:cNvGrpSpPr/>
        <p:nvPr/>
      </p:nvGrpSpPr>
      <p:grpSpPr>
        <a:xfrm>
          <a:off x="0" y="0"/>
          <a:ext cx="0" cy="0"/>
          <a:chOff x="0" y="0"/>
          <a:chExt cx="0" cy="0"/>
        </a:xfrm>
      </p:grpSpPr>
      <p:sp>
        <p:nvSpPr>
          <p:cNvPr id="187" name="Google Shape;187;p33"/>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IT’S YOUR TURN</a:t>
            </a:r>
            <a:endParaRPr sz="3000"/>
          </a:p>
        </p:txBody>
      </p:sp>
      <p:sp>
        <p:nvSpPr>
          <p:cNvPr id="188" name="Google Shape;188;p33"/>
          <p:cNvSpPr txBox="1"/>
          <p:nvPr>
            <p:ph idx="1" type="body"/>
          </p:nvPr>
        </p:nvSpPr>
        <p:spPr>
          <a:xfrm>
            <a:off x="288000" y="1211275"/>
            <a:ext cx="8568000" cy="5345100"/>
          </a:xfrm>
          <a:prstGeom prst="rect">
            <a:avLst/>
          </a:prstGeom>
          <a:solidFill>
            <a:srgbClr val="FFFFFF"/>
          </a:solidFill>
        </p:spPr>
        <p:txBody>
          <a:bodyPr anchorCtr="0" anchor="t" bIns="91425" lIns="91425" spcFirstLastPara="1" rIns="91425" wrap="square" tIns="91425">
            <a:noAutofit/>
          </a:bodyPr>
          <a:lstStyle/>
          <a:p>
            <a:pPr indent="-228600" lvl="0" marL="457200" rtl="0" algn="l">
              <a:spcBef>
                <a:spcPts val="1500"/>
              </a:spcBef>
              <a:spcAft>
                <a:spcPts val="0"/>
              </a:spcAft>
              <a:buClr>
                <a:srgbClr val="374151"/>
              </a:buClr>
              <a:buSzPts val="3000"/>
              <a:buFont typeface="Roboto"/>
              <a:buNone/>
            </a:pPr>
            <a:r>
              <a:rPr lang="en" sz="3000">
                <a:solidFill>
                  <a:srgbClr val="374151"/>
                </a:solidFill>
                <a:latin typeface="Roboto"/>
                <a:ea typeface="Roboto"/>
                <a:cs typeface="Roboto"/>
                <a:sym typeface="Roboto"/>
              </a:rPr>
              <a:t>You have been assigned a group and a </a:t>
            </a:r>
            <a:r>
              <a:rPr lang="en" sz="3000">
                <a:solidFill>
                  <a:srgbClr val="374151"/>
                </a:solidFill>
                <a:latin typeface="Roboto"/>
                <a:ea typeface="Roboto"/>
                <a:cs typeface="Roboto"/>
                <a:sym typeface="Roboto"/>
              </a:rPr>
              <a:t>specific</a:t>
            </a:r>
            <a:r>
              <a:rPr lang="en" sz="3000">
                <a:solidFill>
                  <a:srgbClr val="374151"/>
                </a:solidFill>
                <a:latin typeface="Roboto"/>
                <a:ea typeface="Roboto"/>
                <a:cs typeface="Roboto"/>
                <a:sym typeface="Roboto"/>
              </a:rPr>
              <a:t> carnivorous species facing conservation </a:t>
            </a:r>
            <a:r>
              <a:rPr lang="en" sz="3000">
                <a:solidFill>
                  <a:srgbClr val="374151"/>
                </a:solidFill>
                <a:latin typeface="Roboto"/>
                <a:ea typeface="Roboto"/>
                <a:cs typeface="Roboto"/>
                <a:sym typeface="Roboto"/>
              </a:rPr>
              <a:t>challenge</a:t>
            </a:r>
            <a:r>
              <a:rPr lang="en" sz="3000">
                <a:solidFill>
                  <a:srgbClr val="374151"/>
                </a:solidFill>
                <a:latin typeface="Roboto"/>
                <a:ea typeface="Roboto"/>
                <a:cs typeface="Roboto"/>
                <a:sym typeface="Roboto"/>
              </a:rPr>
              <a:t>.</a:t>
            </a:r>
            <a:endParaRPr sz="30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3000"/>
              <a:buFont typeface="Roboto"/>
              <a:buNone/>
            </a:pPr>
            <a:r>
              <a:rPr lang="en" sz="3000">
                <a:solidFill>
                  <a:srgbClr val="374151"/>
                </a:solidFill>
                <a:latin typeface="Roboto"/>
                <a:ea typeface="Roboto"/>
                <a:cs typeface="Roboto"/>
                <a:sym typeface="Roboto"/>
              </a:rPr>
              <a:t>  </a:t>
            </a:r>
            <a:endParaRPr sz="3000">
              <a:solidFill>
                <a:srgbClr val="374151"/>
              </a:solidFill>
              <a:latin typeface="Roboto"/>
              <a:ea typeface="Roboto"/>
              <a:cs typeface="Roboto"/>
              <a:sym typeface="Roboto"/>
            </a:endParaRPr>
          </a:p>
          <a:p>
            <a:pPr indent="-228600" lvl="0" marL="457200" rtl="0" algn="l">
              <a:spcBef>
                <a:spcPts val="0"/>
              </a:spcBef>
              <a:spcAft>
                <a:spcPts val="0"/>
              </a:spcAft>
              <a:buClr>
                <a:schemeClr val="dk1"/>
              </a:buClr>
              <a:buSzPts val="3000"/>
              <a:buFont typeface="Roboto"/>
              <a:buNone/>
            </a:pPr>
            <a:r>
              <a:rPr lang="en" sz="3000">
                <a:solidFill>
                  <a:schemeClr val="dk1"/>
                </a:solidFill>
                <a:latin typeface="Roboto"/>
                <a:ea typeface="Roboto"/>
                <a:cs typeface="Roboto"/>
                <a:sym typeface="Roboto"/>
              </a:rPr>
              <a:t>Brainstorm and discuss potential conservation strategies and present to the class.</a:t>
            </a:r>
            <a:endParaRPr sz="3000">
              <a:solidFill>
                <a:schemeClr val="dk1"/>
              </a:solidFill>
              <a:latin typeface="Roboto"/>
              <a:ea typeface="Roboto"/>
              <a:cs typeface="Roboto"/>
              <a:sym typeface="Roboto"/>
            </a:endParaRPr>
          </a:p>
          <a:p>
            <a:pPr indent="0" lvl="0" marL="0" rtl="0" algn="l">
              <a:spcBef>
                <a:spcPts val="1500"/>
              </a:spcBef>
              <a:spcAft>
                <a:spcPts val="0"/>
              </a:spcAft>
              <a:buNone/>
            </a:pPr>
            <a:r>
              <a:t/>
            </a:r>
            <a:endParaRPr sz="3000">
              <a:solidFill>
                <a:schemeClr val="dk1"/>
              </a:solidFill>
              <a:latin typeface="Roboto"/>
              <a:ea typeface="Roboto"/>
              <a:cs typeface="Roboto"/>
              <a:sym typeface="Roboto"/>
            </a:endParaRPr>
          </a:p>
          <a:p>
            <a:pPr indent="0" lvl="0" marL="0" rtl="0" algn="l">
              <a:spcBef>
                <a:spcPts val="1500"/>
              </a:spcBef>
              <a:spcAft>
                <a:spcPts val="1600"/>
              </a:spcAft>
              <a:buNone/>
            </a:pPr>
            <a:r>
              <a:t/>
            </a:r>
            <a:endParaRPr sz="3000">
              <a:solidFill>
                <a:srgbClr val="000000"/>
              </a:solidFill>
            </a:endParaRPr>
          </a:p>
        </p:txBody>
      </p:sp>
      <p:pic>
        <p:nvPicPr>
          <p:cNvPr descr="A great countdown timer to use for anything!  Also, containing awesome nature videos!" id="189" name="Google Shape;189;p33" title="20 Minute Timer With Relaxing Music: Nature Theme">
            <a:hlinkClick r:id="rId3"/>
          </p:cNvPr>
          <p:cNvPicPr preferRelativeResize="0"/>
          <p:nvPr/>
        </p:nvPicPr>
        <p:blipFill>
          <a:blip r:embed="rId4">
            <a:alphaModFix/>
          </a:blip>
          <a:stretch>
            <a:fillRect/>
          </a:stretch>
        </p:blipFill>
        <p:spPr>
          <a:xfrm>
            <a:off x="3986325" y="46553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93" name="Shape 193"/>
        <p:cNvGrpSpPr/>
        <p:nvPr/>
      </p:nvGrpSpPr>
      <p:grpSpPr>
        <a:xfrm>
          <a:off x="0" y="0"/>
          <a:ext cx="0" cy="0"/>
          <a:chOff x="0" y="0"/>
          <a:chExt cx="0" cy="0"/>
        </a:xfrm>
      </p:grpSpPr>
      <p:sp>
        <p:nvSpPr>
          <p:cNvPr id="194" name="Google Shape;194;p34"/>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lnSpc>
                <a:spcPct val="115000"/>
              </a:lnSpc>
              <a:spcBef>
                <a:spcPts val="1500"/>
              </a:spcBef>
              <a:spcAft>
                <a:spcPts val="0"/>
              </a:spcAft>
              <a:buNone/>
            </a:pPr>
            <a:r>
              <a:rPr lang="en" sz="3600">
                <a:solidFill>
                  <a:srgbClr val="374151"/>
                </a:solidFill>
                <a:latin typeface="Roboto"/>
                <a:ea typeface="Roboto"/>
                <a:cs typeface="Roboto"/>
                <a:sym typeface="Roboto"/>
              </a:rPr>
              <a:t>DISCUSSION AND ANALYSIS</a:t>
            </a:r>
            <a:endParaRPr sz="3600">
              <a:solidFill>
                <a:srgbClr val="374151"/>
              </a:solidFill>
              <a:latin typeface="Roboto"/>
              <a:ea typeface="Roboto"/>
              <a:cs typeface="Roboto"/>
              <a:sym typeface="Roboto"/>
            </a:endParaRPr>
          </a:p>
          <a:p>
            <a:pPr indent="0" lvl="0" marL="0" rtl="0" algn="ctr">
              <a:lnSpc>
                <a:spcPct val="115000"/>
              </a:lnSpc>
              <a:spcBef>
                <a:spcPts val="1500"/>
              </a:spcBef>
              <a:spcAft>
                <a:spcPts val="0"/>
              </a:spcAft>
              <a:buNone/>
            </a:pPr>
            <a:r>
              <a:t/>
            </a:r>
            <a:endParaRPr sz="3600">
              <a:solidFill>
                <a:srgbClr val="374151"/>
              </a:solidFill>
              <a:latin typeface="Roboto"/>
              <a:ea typeface="Roboto"/>
              <a:cs typeface="Roboto"/>
              <a:sym typeface="Roboto"/>
            </a:endParaRPr>
          </a:p>
          <a:p>
            <a:pPr indent="0" lvl="0" marL="0" rtl="0" algn="ctr">
              <a:lnSpc>
                <a:spcPct val="115000"/>
              </a:lnSpc>
              <a:spcBef>
                <a:spcPts val="1500"/>
              </a:spcBef>
              <a:spcAft>
                <a:spcPts val="0"/>
              </a:spcAft>
              <a:buNone/>
            </a:pPr>
            <a:r>
              <a:t/>
            </a:r>
            <a:endParaRPr sz="3600">
              <a:solidFill>
                <a:srgbClr val="374151"/>
              </a:solidFill>
              <a:latin typeface="Roboto"/>
              <a:ea typeface="Roboto"/>
              <a:cs typeface="Roboto"/>
              <a:sym typeface="Roboto"/>
            </a:endParaRPr>
          </a:p>
          <a:p>
            <a:pPr indent="0" lvl="0" marL="0" rtl="0" algn="ctr">
              <a:lnSpc>
                <a:spcPct val="115000"/>
              </a:lnSpc>
              <a:spcBef>
                <a:spcPts val="1500"/>
              </a:spcBef>
              <a:spcAft>
                <a:spcPts val="1500"/>
              </a:spcAft>
              <a:buClr>
                <a:schemeClr val="dk1"/>
              </a:buClr>
              <a:buSzPts val="1100"/>
              <a:buFont typeface="Arial"/>
              <a:buNone/>
            </a:pPr>
            <a:r>
              <a:t/>
            </a:r>
            <a:endParaRPr sz="3600">
              <a:solidFill>
                <a:srgbClr val="374151"/>
              </a:solidFill>
              <a:latin typeface="Roboto"/>
              <a:ea typeface="Roboto"/>
              <a:cs typeface="Roboto"/>
              <a:sym typeface="Roboto"/>
            </a:endParaRPr>
          </a:p>
        </p:txBody>
      </p:sp>
      <p:sp>
        <p:nvSpPr>
          <p:cNvPr id="195" name="Google Shape;195;p34"/>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228600" lvl="0" marL="457200" rtl="0" algn="l">
              <a:spcBef>
                <a:spcPts val="1500"/>
              </a:spcBef>
              <a:spcAft>
                <a:spcPts val="0"/>
              </a:spcAft>
              <a:buClr>
                <a:srgbClr val="374151"/>
              </a:buClr>
              <a:buSzPts val="1200"/>
              <a:buFont typeface="Roboto"/>
              <a:buNone/>
            </a:pPr>
            <a:r>
              <a:rPr lang="en" sz="3000">
                <a:solidFill>
                  <a:srgbClr val="000000"/>
                </a:solidFill>
              </a:rPr>
              <a:t>What do we know?</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1500"/>
              </a:spcAft>
              <a:buNone/>
            </a:pPr>
            <a:r>
              <a:t/>
            </a:r>
            <a:endParaRPr sz="3000">
              <a:solidFill>
                <a:srgbClr val="000000"/>
              </a:solidFill>
            </a:endParaRPr>
          </a:p>
        </p:txBody>
      </p:sp>
      <p:pic>
        <p:nvPicPr>
          <p:cNvPr id="196" name="Google Shape;196;p34"/>
          <p:cNvPicPr preferRelativeResize="0"/>
          <p:nvPr/>
        </p:nvPicPr>
        <p:blipFill>
          <a:blip r:embed="rId3">
            <a:alphaModFix/>
          </a:blip>
          <a:stretch>
            <a:fillRect/>
          </a:stretch>
        </p:blipFill>
        <p:spPr>
          <a:xfrm>
            <a:off x="1777650" y="2708699"/>
            <a:ext cx="4672375" cy="3114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00" name="Shape 200"/>
        <p:cNvGrpSpPr/>
        <p:nvPr/>
      </p:nvGrpSpPr>
      <p:grpSpPr>
        <a:xfrm>
          <a:off x="0" y="0"/>
          <a:ext cx="0" cy="0"/>
          <a:chOff x="0" y="0"/>
          <a:chExt cx="0" cy="0"/>
        </a:xfrm>
      </p:grpSpPr>
      <p:sp>
        <p:nvSpPr>
          <p:cNvPr id="201" name="Google Shape;201;p35"/>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lnSpc>
                <a:spcPct val="115000"/>
              </a:lnSpc>
              <a:spcBef>
                <a:spcPts val="1500"/>
              </a:spcBef>
              <a:spcAft>
                <a:spcPts val="0"/>
              </a:spcAft>
              <a:buNone/>
            </a:pPr>
            <a:r>
              <a:rPr lang="en" sz="3600">
                <a:solidFill>
                  <a:srgbClr val="374151"/>
                </a:solidFill>
                <a:latin typeface="Roboto"/>
                <a:ea typeface="Roboto"/>
                <a:cs typeface="Roboto"/>
                <a:sym typeface="Roboto"/>
              </a:rPr>
              <a:t>DISCUSSION AND ANALYSIS</a:t>
            </a:r>
            <a:endParaRPr sz="3600">
              <a:solidFill>
                <a:srgbClr val="374151"/>
              </a:solidFill>
              <a:latin typeface="Roboto"/>
              <a:ea typeface="Roboto"/>
              <a:cs typeface="Roboto"/>
              <a:sym typeface="Roboto"/>
            </a:endParaRPr>
          </a:p>
          <a:p>
            <a:pPr indent="0" lvl="0" marL="0" rtl="0" algn="ctr">
              <a:lnSpc>
                <a:spcPct val="115000"/>
              </a:lnSpc>
              <a:spcBef>
                <a:spcPts val="1500"/>
              </a:spcBef>
              <a:spcAft>
                <a:spcPts val="0"/>
              </a:spcAft>
              <a:buNone/>
            </a:pPr>
            <a:r>
              <a:t/>
            </a:r>
            <a:endParaRPr sz="3600">
              <a:solidFill>
                <a:srgbClr val="374151"/>
              </a:solidFill>
              <a:latin typeface="Roboto"/>
              <a:ea typeface="Roboto"/>
              <a:cs typeface="Roboto"/>
              <a:sym typeface="Roboto"/>
            </a:endParaRPr>
          </a:p>
          <a:p>
            <a:pPr indent="0" lvl="0" marL="0" rtl="0" algn="ctr">
              <a:lnSpc>
                <a:spcPct val="115000"/>
              </a:lnSpc>
              <a:spcBef>
                <a:spcPts val="1500"/>
              </a:spcBef>
              <a:spcAft>
                <a:spcPts val="0"/>
              </a:spcAft>
              <a:buNone/>
            </a:pPr>
            <a:r>
              <a:t/>
            </a:r>
            <a:endParaRPr sz="3600">
              <a:solidFill>
                <a:srgbClr val="374151"/>
              </a:solidFill>
              <a:latin typeface="Roboto"/>
              <a:ea typeface="Roboto"/>
              <a:cs typeface="Roboto"/>
              <a:sym typeface="Roboto"/>
            </a:endParaRPr>
          </a:p>
          <a:p>
            <a:pPr indent="0" lvl="0" marL="0" rtl="0" algn="ctr">
              <a:lnSpc>
                <a:spcPct val="115000"/>
              </a:lnSpc>
              <a:spcBef>
                <a:spcPts val="1500"/>
              </a:spcBef>
              <a:spcAft>
                <a:spcPts val="1500"/>
              </a:spcAft>
              <a:buNone/>
            </a:pPr>
            <a:r>
              <a:t/>
            </a:r>
            <a:endParaRPr sz="3600">
              <a:solidFill>
                <a:srgbClr val="374151"/>
              </a:solidFill>
              <a:latin typeface="Roboto"/>
              <a:ea typeface="Roboto"/>
              <a:cs typeface="Roboto"/>
              <a:sym typeface="Roboto"/>
            </a:endParaRPr>
          </a:p>
        </p:txBody>
      </p:sp>
      <p:sp>
        <p:nvSpPr>
          <p:cNvPr id="202" name="Google Shape;202;p35"/>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228600" lvl="0" marL="457200" rtl="0" algn="l">
              <a:spcBef>
                <a:spcPts val="150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228600" lvl="0" marL="457200" rtl="0" algn="l">
              <a:spcBef>
                <a:spcPts val="0"/>
              </a:spcBef>
              <a:spcAft>
                <a:spcPts val="0"/>
              </a:spcAft>
              <a:buClr>
                <a:srgbClr val="374151"/>
              </a:buClr>
              <a:buSzPts val="1200"/>
              <a:buFont typeface="Roboto"/>
              <a:buNone/>
            </a:pPr>
            <a:r>
              <a:t/>
            </a:r>
            <a:endParaRPr sz="1200">
              <a:solidFill>
                <a:srgbClr val="374151"/>
              </a:solidFill>
              <a:latin typeface="Roboto"/>
              <a:ea typeface="Roboto"/>
              <a:cs typeface="Roboto"/>
              <a:sym typeface="Roboto"/>
            </a:endParaRPr>
          </a:p>
          <a:p>
            <a:pPr indent="0" lvl="0" marL="0" rtl="0" algn="l">
              <a:spcBef>
                <a:spcPts val="1500"/>
              </a:spcBef>
              <a:spcAft>
                <a:spcPts val="0"/>
              </a:spcAft>
              <a:buNone/>
            </a:pPr>
            <a:r>
              <a:t/>
            </a:r>
            <a:endParaRPr sz="2000">
              <a:solidFill>
                <a:srgbClr val="374151"/>
              </a:solidFill>
              <a:latin typeface="Roboto"/>
              <a:ea typeface="Roboto"/>
              <a:cs typeface="Roboto"/>
              <a:sym typeface="Roboto"/>
            </a:endParaRPr>
          </a:p>
          <a:p>
            <a:pPr indent="0" lvl="0" marL="0" rtl="0" algn="l">
              <a:spcBef>
                <a:spcPts val="1500"/>
              </a:spcBef>
              <a:spcAft>
                <a:spcPts val="0"/>
              </a:spcAft>
              <a:buNone/>
            </a:pPr>
            <a:r>
              <a:t/>
            </a:r>
            <a:endParaRPr sz="2000">
              <a:solidFill>
                <a:srgbClr val="374151"/>
              </a:solidFill>
              <a:latin typeface="Roboto"/>
              <a:ea typeface="Roboto"/>
              <a:cs typeface="Roboto"/>
              <a:sym typeface="Roboto"/>
            </a:endParaRPr>
          </a:p>
          <a:p>
            <a:pPr indent="0" lvl="0" marL="0" rtl="0" algn="l">
              <a:spcBef>
                <a:spcPts val="1500"/>
              </a:spcBef>
              <a:spcAft>
                <a:spcPts val="0"/>
              </a:spcAft>
              <a:buNone/>
            </a:pPr>
            <a:r>
              <a:t/>
            </a:r>
            <a:endParaRPr sz="2000">
              <a:solidFill>
                <a:srgbClr val="374151"/>
              </a:solidFill>
              <a:latin typeface="Roboto"/>
              <a:ea typeface="Roboto"/>
              <a:cs typeface="Roboto"/>
              <a:sym typeface="Roboto"/>
            </a:endParaRPr>
          </a:p>
          <a:p>
            <a:pPr indent="0" lvl="0" marL="0" rtl="0" algn="l">
              <a:spcBef>
                <a:spcPts val="1500"/>
              </a:spcBef>
              <a:spcAft>
                <a:spcPts val="0"/>
              </a:spcAft>
              <a:buNone/>
            </a:pPr>
            <a:r>
              <a:t/>
            </a:r>
            <a:endParaRPr sz="2000">
              <a:solidFill>
                <a:srgbClr val="374151"/>
              </a:solidFill>
              <a:latin typeface="Roboto"/>
              <a:ea typeface="Roboto"/>
              <a:cs typeface="Roboto"/>
              <a:sym typeface="Roboto"/>
            </a:endParaRPr>
          </a:p>
          <a:p>
            <a:pPr indent="0" lvl="0" marL="0" rtl="0" algn="l">
              <a:spcBef>
                <a:spcPts val="1500"/>
              </a:spcBef>
              <a:spcAft>
                <a:spcPts val="0"/>
              </a:spcAft>
              <a:buNone/>
            </a:pPr>
            <a:r>
              <a:t/>
            </a:r>
            <a:endParaRPr sz="2000">
              <a:solidFill>
                <a:srgbClr val="374151"/>
              </a:solidFill>
              <a:latin typeface="Roboto"/>
              <a:ea typeface="Roboto"/>
              <a:cs typeface="Roboto"/>
              <a:sym typeface="Roboto"/>
            </a:endParaRPr>
          </a:p>
          <a:p>
            <a:pPr indent="-393700" lvl="0" marL="457200" rtl="0" algn="l">
              <a:spcBef>
                <a:spcPts val="1500"/>
              </a:spcBef>
              <a:spcAft>
                <a:spcPts val="0"/>
              </a:spcAft>
              <a:buClr>
                <a:srgbClr val="374151"/>
              </a:buClr>
              <a:buSzPts val="2600"/>
              <a:buFont typeface="Roboto"/>
              <a:buChar char="❖"/>
            </a:pPr>
            <a:r>
              <a:rPr lang="en" sz="2600">
                <a:solidFill>
                  <a:srgbClr val="374151"/>
                </a:solidFill>
                <a:latin typeface="Roboto"/>
                <a:ea typeface="Roboto"/>
                <a:cs typeface="Roboto"/>
                <a:sym typeface="Roboto"/>
              </a:rPr>
              <a:t>What are the ethical considerations of cultivating carnivorous plants as ornamental plants or for educational purposes.</a:t>
            </a:r>
            <a:endParaRPr sz="2600">
              <a:solidFill>
                <a:srgbClr val="374151"/>
              </a:solidFill>
              <a:latin typeface="Roboto"/>
              <a:ea typeface="Roboto"/>
              <a:cs typeface="Roboto"/>
              <a:sym typeface="Roboto"/>
            </a:endParaRPr>
          </a:p>
          <a:p>
            <a:pPr indent="-393700" lvl="0" marL="457200" rtl="0" algn="l">
              <a:spcBef>
                <a:spcPts val="0"/>
              </a:spcBef>
              <a:spcAft>
                <a:spcPts val="0"/>
              </a:spcAft>
              <a:buClr>
                <a:srgbClr val="374151"/>
              </a:buClr>
              <a:buSzPts val="2600"/>
              <a:buFont typeface="Roboto"/>
              <a:buChar char="❖"/>
            </a:pPr>
            <a:r>
              <a:rPr lang="en" sz="2600">
                <a:solidFill>
                  <a:srgbClr val="374151"/>
                </a:solidFill>
                <a:latin typeface="Roboto"/>
                <a:ea typeface="Roboto"/>
                <a:cs typeface="Roboto"/>
                <a:sym typeface="Roboto"/>
              </a:rPr>
              <a:t>How does human activity and habitat loss impact carnivorous plant populations, focusing on specific examples from different regions.</a:t>
            </a:r>
            <a:endParaRPr sz="2600">
              <a:solidFill>
                <a:srgbClr val="374151"/>
              </a:solidFill>
              <a:latin typeface="Roboto"/>
              <a:ea typeface="Roboto"/>
              <a:cs typeface="Roboto"/>
              <a:sym typeface="Roboto"/>
            </a:endParaRPr>
          </a:p>
          <a:p>
            <a:pPr indent="-393700" lvl="0" marL="457200" rtl="0" algn="l">
              <a:spcBef>
                <a:spcPts val="0"/>
              </a:spcBef>
              <a:spcAft>
                <a:spcPts val="0"/>
              </a:spcAft>
              <a:buClr>
                <a:srgbClr val="374151"/>
              </a:buClr>
              <a:buSzPts val="2600"/>
              <a:buFont typeface="Roboto"/>
              <a:buChar char="❖"/>
            </a:pPr>
            <a:r>
              <a:rPr lang="en" sz="2600">
                <a:solidFill>
                  <a:srgbClr val="374151"/>
                </a:solidFill>
                <a:latin typeface="Roboto"/>
                <a:ea typeface="Roboto"/>
                <a:cs typeface="Roboto"/>
                <a:sym typeface="Roboto"/>
              </a:rPr>
              <a:t>What would happen in an ecosystem where carnivorous plants are a dominant species, considering their interactions with other organisms and their effects on the food web.</a:t>
            </a:r>
            <a:endParaRPr sz="26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0"/>
              </a:spcAft>
              <a:buNone/>
            </a:pPr>
            <a:r>
              <a:t/>
            </a:r>
            <a:endParaRPr sz="3000">
              <a:solidFill>
                <a:srgbClr val="000000"/>
              </a:solidFill>
            </a:endParaRPr>
          </a:p>
          <a:p>
            <a:pPr indent="0" lvl="0" marL="0" rtl="0" algn="l">
              <a:spcBef>
                <a:spcPts val="1500"/>
              </a:spcBef>
              <a:spcAft>
                <a:spcPts val="1500"/>
              </a:spcAft>
              <a:buNone/>
            </a:pPr>
            <a:r>
              <a:t/>
            </a:r>
            <a:endParaRPr sz="30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06" name="Shape 206"/>
        <p:cNvGrpSpPr/>
        <p:nvPr/>
      </p:nvGrpSpPr>
      <p:grpSpPr>
        <a:xfrm>
          <a:off x="0" y="0"/>
          <a:ext cx="0" cy="0"/>
          <a:chOff x="0" y="0"/>
          <a:chExt cx="0" cy="0"/>
        </a:xfrm>
      </p:grpSpPr>
      <p:sp>
        <p:nvSpPr>
          <p:cNvPr id="207" name="Google Shape;207;p36"/>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latin typeface="Trebuchet MS"/>
                <a:ea typeface="Trebuchet MS"/>
                <a:cs typeface="Trebuchet MS"/>
                <a:sym typeface="Trebuchet MS"/>
              </a:rPr>
              <a:t>CONCLUSION</a:t>
            </a:r>
            <a:endParaRPr b="1" sz="3600">
              <a:latin typeface="Trebuchet MS"/>
              <a:ea typeface="Trebuchet MS"/>
              <a:cs typeface="Trebuchet MS"/>
              <a:sym typeface="Trebuchet MS"/>
            </a:endParaRPr>
          </a:p>
          <a:p>
            <a:pPr indent="0" lvl="0" marL="0" rtl="0" algn="ctr">
              <a:spcBef>
                <a:spcPts val="0"/>
              </a:spcBef>
              <a:spcAft>
                <a:spcPts val="0"/>
              </a:spcAft>
              <a:buNone/>
            </a:pPr>
            <a:r>
              <a:t/>
            </a:r>
            <a:endParaRPr sz="3000"/>
          </a:p>
        </p:txBody>
      </p:sp>
      <p:sp>
        <p:nvSpPr>
          <p:cNvPr id="208" name="Google Shape;208;p36"/>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lnSpc>
                <a:spcPct val="100000"/>
              </a:lnSpc>
              <a:spcBef>
                <a:spcPts val="600"/>
              </a:spcBef>
              <a:spcAft>
                <a:spcPts val="0"/>
              </a:spcAft>
              <a:buNone/>
            </a:pPr>
            <a:r>
              <a:rPr lang="en" sz="5500">
                <a:solidFill>
                  <a:schemeClr val="dk1"/>
                </a:solidFill>
                <a:latin typeface="Trebuchet MS"/>
                <a:ea typeface="Trebuchet MS"/>
                <a:cs typeface="Trebuchet MS"/>
                <a:sym typeface="Trebuchet MS"/>
              </a:rPr>
              <a:t>What have we learned?</a:t>
            </a:r>
            <a:endParaRPr sz="5500">
              <a:solidFill>
                <a:schemeClr val="dk1"/>
              </a:solidFill>
              <a:latin typeface="Trebuchet MS"/>
              <a:ea typeface="Trebuchet MS"/>
              <a:cs typeface="Trebuchet MS"/>
              <a:sym typeface="Trebuchet MS"/>
            </a:endParaRPr>
          </a:p>
          <a:p>
            <a:pPr indent="0" lvl="0" marL="457200" rtl="0" algn="l">
              <a:lnSpc>
                <a:spcPct val="100000"/>
              </a:lnSpc>
              <a:spcBef>
                <a:spcPts val="600"/>
              </a:spcBef>
              <a:spcAft>
                <a:spcPts val="0"/>
              </a:spcAft>
              <a:buNone/>
            </a:pPr>
            <a:r>
              <a:t/>
            </a:r>
            <a:endParaRPr sz="5500">
              <a:solidFill>
                <a:schemeClr val="dk1"/>
              </a:solidFill>
              <a:latin typeface="Trebuchet MS"/>
              <a:ea typeface="Trebuchet MS"/>
              <a:cs typeface="Trebuchet MS"/>
              <a:sym typeface="Trebuchet MS"/>
            </a:endParaRPr>
          </a:p>
          <a:p>
            <a:pPr indent="0" lvl="0" marL="457200" rtl="0" algn="l">
              <a:lnSpc>
                <a:spcPct val="100000"/>
              </a:lnSpc>
              <a:spcBef>
                <a:spcPts val="600"/>
              </a:spcBef>
              <a:spcAft>
                <a:spcPts val="0"/>
              </a:spcAft>
              <a:buNone/>
            </a:pPr>
            <a:r>
              <a:t/>
            </a:r>
            <a:endParaRPr sz="5500">
              <a:solidFill>
                <a:schemeClr val="dk1"/>
              </a:solidFill>
              <a:latin typeface="Trebuchet MS"/>
              <a:ea typeface="Trebuchet MS"/>
              <a:cs typeface="Trebuchet MS"/>
              <a:sym typeface="Trebuchet MS"/>
            </a:endParaRPr>
          </a:p>
          <a:p>
            <a:pPr indent="0" lvl="0" marL="457200" rtl="0" algn="l">
              <a:lnSpc>
                <a:spcPct val="100000"/>
              </a:lnSpc>
              <a:spcBef>
                <a:spcPts val="600"/>
              </a:spcBef>
              <a:spcAft>
                <a:spcPts val="0"/>
              </a:spcAft>
              <a:buNone/>
            </a:pPr>
            <a:r>
              <a:t/>
            </a:r>
            <a:endParaRPr sz="5500">
              <a:solidFill>
                <a:schemeClr val="dk1"/>
              </a:solidFill>
              <a:latin typeface="Trebuchet MS"/>
              <a:ea typeface="Trebuchet MS"/>
              <a:cs typeface="Trebuchet MS"/>
              <a:sym typeface="Trebuchet MS"/>
            </a:endParaRPr>
          </a:p>
          <a:p>
            <a:pPr indent="0" lvl="0" marL="457200" rtl="0" algn="l">
              <a:lnSpc>
                <a:spcPct val="100000"/>
              </a:lnSpc>
              <a:spcBef>
                <a:spcPts val="600"/>
              </a:spcBef>
              <a:spcAft>
                <a:spcPts val="0"/>
              </a:spcAft>
              <a:buNone/>
            </a:pPr>
            <a:r>
              <a:t/>
            </a:r>
            <a:endParaRPr sz="4800">
              <a:solidFill>
                <a:schemeClr val="dk1"/>
              </a:solidFill>
              <a:latin typeface="Trebuchet MS"/>
              <a:ea typeface="Trebuchet MS"/>
              <a:cs typeface="Trebuchet MS"/>
              <a:sym typeface="Trebuchet MS"/>
            </a:endParaRPr>
          </a:p>
        </p:txBody>
      </p:sp>
      <p:pic>
        <p:nvPicPr>
          <p:cNvPr id="209" name="Google Shape;209;p36"/>
          <p:cNvPicPr preferRelativeResize="0"/>
          <p:nvPr/>
        </p:nvPicPr>
        <p:blipFill>
          <a:blip r:embed="rId3">
            <a:alphaModFix/>
          </a:blip>
          <a:stretch>
            <a:fillRect/>
          </a:stretch>
        </p:blipFill>
        <p:spPr>
          <a:xfrm>
            <a:off x="2235500" y="2875300"/>
            <a:ext cx="4486525" cy="336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457200" rtl="0" algn="ctr">
              <a:spcBef>
                <a:spcPts val="0"/>
              </a:spcBef>
              <a:spcAft>
                <a:spcPts val="0"/>
              </a:spcAft>
              <a:buNone/>
            </a:pPr>
            <a:r>
              <a:rPr lang="en" sz="3000"/>
              <a:t>LESSON INFORMATION</a:t>
            </a:r>
            <a:endParaRPr sz="3000"/>
          </a:p>
        </p:txBody>
      </p:sp>
      <p:sp>
        <p:nvSpPr>
          <p:cNvPr id="69" name="Google Shape;69;p15"/>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0" rtl="0" algn="l">
              <a:spcBef>
                <a:spcPts val="1500"/>
              </a:spcBef>
              <a:spcAft>
                <a:spcPts val="0"/>
              </a:spcAft>
              <a:buNone/>
            </a:pPr>
            <a:r>
              <a:rPr lang="en" sz="2400">
                <a:solidFill>
                  <a:srgbClr val="374151"/>
                </a:solidFill>
                <a:latin typeface="Roboto"/>
                <a:ea typeface="Roboto"/>
                <a:cs typeface="Roboto"/>
                <a:sym typeface="Roboto"/>
              </a:rPr>
              <a:t>Duration: 2-3 class periods (approximately 60-90 minutes)</a:t>
            </a:r>
            <a:endParaRPr sz="2400">
              <a:solidFill>
                <a:srgbClr val="374151"/>
              </a:solidFill>
              <a:latin typeface="Roboto"/>
              <a:ea typeface="Roboto"/>
              <a:cs typeface="Roboto"/>
              <a:sym typeface="Roboto"/>
            </a:endParaRPr>
          </a:p>
          <a:p>
            <a:pPr indent="0" lvl="0" marL="0" rtl="0" algn="l">
              <a:spcBef>
                <a:spcPts val="1500"/>
              </a:spcBef>
              <a:spcAft>
                <a:spcPts val="0"/>
              </a:spcAft>
              <a:buNone/>
            </a:pPr>
            <a:r>
              <a:rPr lang="en" sz="2400">
                <a:solidFill>
                  <a:srgbClr val="374151"/>
                </a:solidFill>
                <a:latin typeface="Roboto"/>
                <a:ea typeface="Roboto"/>
                <a:cs typeface="Roboto"/>
                <a:sym typeface="Roboto"/>
              </a:rPr>
              <a:t>Learning Objectives:</a:t>
            </a:r>
            <a:endParaRPr sz="2400">
              <a:solidFill>
                <a:srgbClr val="374151"/>
              </a:solidFill>
              <a:latin typeface="Roboto"/>
              <a:ea typeface="Roboto"/>
              <a:cs typeface="Roboto"/>
              <a:sym typeface="Roboto"/>
            </a:endParaRPr>
          </a:p>
          <a:p>
            <a:pPr indent="-400050" lvl="0" marL="457200" rtl="0" algn="l">
              <a:spcBef>
                <a:spcPts val="1500"/>
              </a:spcBef>
              <a:spcAft>
                <a:spcPts val="0"/>
              </a:spcAft>
              <a:buClr>
                <a:srgbClr val="374151"/>
              </a:buClr>
              <a:buSzPts val="2700"/>
              <a:buFont typeface="Roboto"/>
              <a:buChar char="●"/>
            </a:pPr>
            <a:r>
              <a:rPr lang="en" sz="2700">
                <a:solidFill>
                  <a:srgbClr val="374151"/>
                </a:solidFill>
                <a:highlight>
                  <a:srgbClr val="F7F7F8"/>
                </a:highlight>
                <a:latin typeface="Roboto"/>
                <a:ea typeface="Roboto"/>
                <a:cs typeface="Roboto"/>
                <a:sym typeface="Roboto"/>
              </a:rPr>
              <a:t>Identify the threats and challenges to carnivorous plant populations.</a:t>
            </a:r>
            <a:endParaRPr sz="2700">
              <a:solidFill>
                <a:srgbClr val="374151"/>
              </a:solidFill>
              <a:highlight>
                <a:srgbClr val="F7F7F8"/>
              </a:highlight>
              <a:latin typeface="Roboto"/>
              <a:ea typeface="Roboto"/>
              <a:cs typeface="Roboto"/>
              <a:sym typeface="Roboto"/>
            </a:endParaRPr>
          </a:p>
          <a:p>
            <a:pPr indent="-400050" lvl="0" marL="457200" rtl="0" algn="l">
              <a:spcBef>
                <a:spcPts val="0"/>
              </a:spcBef>
              <a:spcAft>
                <a:spcPts val="0"/>
              </a:spcAft>
              <a:buClr>
                <a:srgbClr val="374151"/>
              </a:buClr>
              <a:buSzPts val="2700"/>
              <a:buFont typeface="Roboto"/>
              <a:buChar char="●"/>
            </a:pPr>
            <a:r>
              <a:rPr lang="en" sz="2700">
                <a:solidFill>
                  <a:srgbClr val="374151"/>
                </a:solidFill>
                <a:highlight>
                  <a:srgbClr val="F7F7F8"/>
                </a:highlight>
                <a:latin typeface="Roboto"/>
                <a:ea typeface="Roboto"/>
                <a:cs typeface="Roboto"/>
                <a:sym typeface="Roboto"/>
              </a:rPr>
              <a:t>Explore the importance of conserving carnivorous plants in ecosystems.</a:t>
            </a:r>
            <a:endParaRPr sz="2700">
              <a:solidFill>
                <a:srgbClr val="374151"/>
              </a:solidFill>
              <a:highlight>
                <a:srgbClr val="F7F7F8"/>
              </a:highlight>
              <a:latin typeface="Roboto"/>
              <a:ea typeface="Roboto"/>
              <a:cs typeface="Roboto"/>
              <a:sym typeface="Roboto"/>
            </a:endParaRPr>
          </a:p>
          <a:p>
            <a:pPr indent="-400050" lvl="0" marL="457200" rtl="0" algn="l">
              <a:spcBef>
                <a:spcPts val="0"/>
              </a:spcBef>
              <a:spcAft>
                <a:spcPts val="0"/>
              </a:spcAft>
              <a:buClr>
                <a:srgbClr val="374151"/>
              </a:buClr>
              <a:buSzPts val="2700"/>
              <a:buFont typeface="Roboto"/>
              <a:buChar char="●"/>
            </a:pPr>
            <a:r>
              <a:rPr lang="en" sz="2700">
                <a:solidFill>
                  <a:srgbClr val="374151"/>
                </a:solidFill>
                <a:highlight>
                  <a:srgbClr val="F7F7F8"/>
                </a:highlight>
                <a:latin typeface="Roboto"/>
                <a:ea typeface="Roboto"/>
                <a:cs typeface="Roboto"/>
                <a:sym typeface="Roboto"/>
              </a:rPr>
              <a:t>Discuss conservation strategies and efforts to protect carnivorous plants.</a:t>
            </a:r>
            <a:endParaRPr sz="2700">
              <a:solidFill>
                <a:srgbClr val="374151"/>
              </a:solidFill>
              <a:highlight>
                <a:srgbClr val="F7F7F8"/>
              </a:highlight>
              <a:latin typeface="Roboto"/>
              <a:ea typeface="Roboto"/>
              <a:cs typeface="Roboto"/>
              <a:sym typeface="Roboto"/>
            </a:endParaRPr>
          </a:p>
          <a:p>
            <a:pPr indent="0" lvl="0" marL="457200" rtl="0" algn="l">
              <a:spcBef>
                <a:spcPts val="1500"/>
              </a:spcBef>
              <a:spcAft>
                <a:spcPts val="0"/>
              </a:spcAft>
              <a:buNone/>
            </a:pPr>
            <a:r>
              <a:t/>
            </a:r>
            <a:endParaRPr sz="2400">
              <a:solidFill>
                <a:srgbClr val="374151"/>
              </a:solidFill>
              <a:latin typeface="Roboto"/>
              <a:ea typeface="Roboto"/>
              <a:cs typeface="Roboto"/>
              <a:sym typeface="Roboto"/>
            </a:endParaRPr>
          </a:p>
          <a:p>
            <a:pPr indent="0" lvl="0" marL="457200" rtl="0" algn="l">
              <a:spcBef>
                <a:spcPts val="1500"/>
              </a:spcBef>
              <a:spcAft>
                <a:spcPts val="1500"/>
              </a:spcAft>
              <a:buNone/>
            </a:pPr>
            <a:r>
              <a:t/>
            </a:r>
            <a:endParaRPr sz="1200">
              <a:solidFill>
                <a:srgbClr val="374151"/>
              </a:solidFill>
              <a:latin typeface="Roboto"/>
              <a:ea typeface="Roboto"/>
              <a:cs typeface="Roboto"/>
              <a:sym typeface="Roboto"/>
            </a:endParaRPr>
          </a:p>
        </p:txBody>
      </p:sp>
      <p:pic>
        <p:nvPicPr>
          <p:cNvPr descr="Bitmoji Image" id="70" name="Google Shape;70;p15"/>
          <p:cNvPicPr preferRelativeResize="0"/>
          <p:nvPr/>
        </p:nvPicPr>
        <p:blipFill>
          <a:blip r:embed="rId3">
            <a:alphaModFix/>
          </a:blip>
          <a:stretch>
            <a:fillRect/>
          </a:stretch>
        </p:blipFill>
        <p:spPr>
          <a:xfrm>
            <a:off x="7183200" y="4866125"/>
            <a:ext cx="1578857" cy="1628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457200" rtl="0" algn="ctr">
              <a:spcBef>
                <a:spcPts val="0"/>
              </a:spcBef>
              <a:spcAft>
                <a:spcPts val="0"/>
              </a:spcAft>
              <a:buNone/>
            </a:pPr>
            <a:r>
              <a:rPr lang="en" sz="3000"/>
              <a:t>LESSON INFORMATION</a:t>
            </a:r>
            <a:endParaRPr sz="3000"/>
          </a:p>
        </p:txBody>
      </p:sp>
      <p:sp>
        <p:nvSpPr>
          <p:cNvPr id="76" name="Google Shape;76;p16"/>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0" rtl="0" algn="l">
              <a:spcBef>
                <a:spcPts val="1500"/>
              </a:spcBef>
              <a:spcAft>
                <a:spcPts val="0"/>
              </a:spcAft>
              <a:buNone/>
            </a:pPr>
            <a:r>
              <a:rPr lang="en" sz="3000">
                <a:solidFill>
                  <a:srgbClr val="374151"/>
                </a:solidFill>
                <a:latin typeface="Roboto"/>
                <a:ea typeface="Roboto"/>
                <a:cs typeface="Roboto"/>
                <a:sym typeface="Roboto"/>
              </a:rPr>
              <a:t>M</a:t>
            </a:r>
            <a:r>
              <a:rPr lang="en" sz="3000">
                <a:solidFill>
                  <a:srgbClr val="374151"/>
                </a:solidFill>
                <a:latin typeface="Roboto"/>
                <a:ea typeface="Roboto"/>
                <a:cs typeface="Roboto"/>
                <a:sym typeface="Roboto"/>
              </a:rPr>
              <a:t>aterials:</a:t>
            </a:r>
            <a:endParaRPr sz="3000">
              <a:solidFill>
                <a:srgbClr val="374151"/>
              </a:solidFill>
              <a:latin typeface="Roboto"/>
              <a:ea typeface="Roboto"/>
              <a:cs typeface="Roboto"/>
              <a:sym typeface="Roboto"/>
            </a:endParaRPr>
          </a:p>
          <a:p>
            <a:pPr indent="-419100" lvl="0" marL="457200" rtl="0" algn="l">
              <a:spcBef>
                <a:spcPts val="150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Visual aids (images, videos) of different carnivorous plant species</a:t>
            </a:r>
            <a:endParaRPr sz="3000">
              <a:solidFill>
                <a:srgbClr val="374151"/>
              </a:solidFill>
              <a:latin typeface="Roboto"/>
              <a:ea typeface="Roboto"/>
              <a:cs typeface="Roboto"/>
              <a:sym typeface="Roboto"/>
            </a:endParaRPr>
          </a:p>
          <a:p>
            <a:pPr indent="-419100" lvl="0" marL="4572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Poster paper or digital presentation tools</a:t>
            </a:r>
            <a:endParaRPr sz="3000">
              <a:solidFill>
                <a:srgbClr val="374151"/>
              </a:solidFill>
              <a:latin typeface="Roboto"/>
              <a:ea typeface="Roboto"/>
              <a:cs typeface="Roboto"/>
              <a:sym typeface="Roboto"/>
            </a:endParaRPr>
          </a:p>
          <a:p>
            <a:pPr indent="-419100" lvl="0" marL="4572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Internet access for research</a:t>
            </a:r>
            <a:endParaRPr sz="3000">
              <a:solidFill>
                <a:srgbClr val="374151"/>
              </a:solidFill>
              <a:latin typeface="Roboto"/>
              <a:ea typeface="Roboto"/>
              <a:cs typeface="Roboto"/>
              <a:sym typeface="Roboto"/>
            </a:endParaRPr>
          </a:p>
          <a:p>
            <a:pPr indent="-419100" lvl="0" marL="457200" rtl="0" algn="l">
              <a:spcBef>
                <a:spcPts val="0"/>
              </a:spcBef>
              <a:spcAft>
                <a:spcPts val="0"/>
              </a:spcAft>
              <a:buClr>
                <a:srgbClr val="374151"/>
              </a:buClr>
              <a:buSzPts val="3000"/>
              <a:buFont typeface="Roboto"/>
              <a:buChar char="●"/>
            </a:pPr>
            <a:r>
              <a:rPr lang="en" sz="3000">
                <a:solidFill>
                  <a:srgbClr val="374151"/>
                </a:solidFill>
                <a:latin typeface="Roboto"/>
                <a:ea typeface="Roboto"/>
                <a:cs typeface="Roboto"/>
                <a:sym typeface="Roboto"/>
              </a:rPr>
              <a:t>Plant specimens (optional)</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pic>
        <p:nvPicPr>
          <p:cNvPr id="77" name="Google Shape;77;p16"/>
          <p:cNvPicPr preferRelativeResize="0"/>
          <p:nvPr/>
        </p:nvPicPr>
        <p:blipFill>
          <a:blip r:embed="rId3">
            <a:alphaModFix/>
          </a:blip>
          <a:stretch>
            <a:fillRect/>
          </a:stretch>
        </p:blipFill>
        <p:spPr>
          <a:xfrm>
            <a:off x="5896400" y="4453526"/>
            <a:ext cx="2803799" cy="2102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288000" y="48550"/>
            <a:ext cx="8568000" cy="10200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INTRODUCTION </a:t>
            </a:r>
            <a:endParaRPr sz="3000"/>
          </a:p>
          <a:p>
            <a:pPr indent="0" lvl="0" marL="0" rtl="0" algn="ctr">
              <a:spcBef>
                <a:spcPts val="0"/>
              </a:spcBef>
              <a:spcAft>
                <a:spcPts val="0"/>
              </a:spcAft>
              <a:buNone/>
            </a:pPr>
            <a:r>
              <a:rPr lang="en" sz="3000"/>
              <a:t>THINK PAIR SHARE</a:t>
            </a:r>
            <a:endParaRPr sz="3000"/>
          </a:p>
        </p:txBody>
      </p:sp>
      <p:sp>
        <p:nvSpPr>
          <p:cNvPr id="83" name="Google Shape;83;p17"/>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0"/>
              </a:spcBef>
              <a:spcAft>
                <a:spcPts val="0"/>
              </a:spcAft>
              <a:buNone/>
            </a:pPr>
            <a:r>
              <a:rPr lang="en" sz="4800">
                <a:solidFill>
                  <a:srgbClr val="000000"/>
                </a:solidFill>
              </a:rPr>
              <a:t>With your shoulder partner:</a:t>
            </a:r>
            <a:endParaRPr sz="4800">
              <a:solidFill>
                <a:srgbClr val="000000"/>
              </a:solidFill>
            </a:endParaRPr>
          </a:p>
          <a:p>
            <a:pPr indent="-228600" lvl="0" marL="457200" rtl="0" algn="l">
              <a:spcBef>
                <a:spcPts val="1600"/>
              </a:spcBef>
              <a:spcAft>
                <a:spcPts val="0"/>
              </a:spcAft>
              <a:buClr>
                <a:srgbClr val="374151"/>
              </a:buClr>
              <a:buSzPts val="3000"/>
              <a:buFont typeface="Roboto"/>
              <a:buNone/>
            </a:pPr>
            <a:r>
              <a:rPr lang="en" sz="3000">
                <a:solidFill>
                  <a:srgbClr val="374151"/>
                </a:solidFill>
                <a:latin typeface="Roboto"/>
                <a:ea typeface="Roboto"/>
                <a:cs typeface="Roboto"/>
                <a:sym typeface="Roboto"/>
              </a:rPr>
              <a:t>Discuss what are </a:t>
            </a:r>
            <a:r>
              <a:rPr lang="en" sz="3000">
                <a:solidFill>
                  <a:srgbClr val="374151"/>
                </a:solidFill>
                <a:latin typeface="Roboto"/>
                <a:ea typeface="Roboto"/>
                <a:cs typeface="Roboto"/>
                <a:sym typeface="Roboto"/>
              </a:rPr>
              <a:t>carnivorous</a:t>
            </a:r>
            <a:r>
              <a:rPr lang="en" sz="3000">
                <a:solidFill>
                  <a:srgbClr val="374151"/>
                </a:solidFill>
                <a:latin typeface="Roboto"/>
                <a:ea typeface="Roboto"/>
                <a:cs typeface="Roboto"/>
                <a:sym typeface="Roboto"/>
              </a:rPr>
              <a:t> plants,if you have ever heard of carnivorous plants and if so which ones are you aware of.</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pic>
        <p:nvPicPr>
          <p:cNvPr descr="This video is a 5 minute countdown timer for classroom use shows time lapse footage of a Venus flytrap catching flies.&#10;&#10;Venus flytraps (Dionaea muscipula) are carnivorous plants found in the Southeast region of the United States in subtropical wetlands located in North Carolina and South Carolina.&#10;&#10;SUBSCRIBE:  https://tinyurl.com/y29j7ruq &#10;&#10;Video credit:&#10;Venus Flytrap Time Lapse by LearjetMinako&#10;https://commons.wikimedia.org/wiki/File:Venus_Flytrap_time_lapse.webm&#10;&#10;Music credit: &#10;Moonlight Sonata - Beethoven&#10;&#10;#CountdownTimer #Plants #ScienceTimer" id="84" name="Google Shape;84;p17" title="Venus Flytrap - 5 Minute Timer">
            <a:hlinkClick r:id="rId3"/>
          </p:cNvPr>
          <p:cNvPicPr preferRelativeResize="0"/>
          <p:nvPr/>
        </p:nvPicPr>
        <p:blipFill>
          <a:blip r:embed="rId4">
            <a:alphaModFix/>
          </a:blip>
          <a:stretch>
            <a:fillRect/>
          </a:stretch>
        </p:blipFill>
        <p:spPr>
          <a:xfrm>
            <a:off x="2844000" y="43591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288000" y="48550"/>
            <a:ext cx="8568000" cy="10200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INTRODUCTION </a:t>
            </a:r>
            <a:endParaRPr sz="3000"/>
          </a:p>
          <a:p>
            <a:pPr indent="0" lvl="0" marL="0" rtl="0" algn="ctr">
              <a:spcBef>
                <a:spcPts val="0"/>
              </a:spcBef>
              <a:spcAft>
                <a:spcPts val="0"/>
              </a:spcAft>
              <a:buNone/>
            </a:pPr>
            <a:r>
              <a:rPr lang="en" sz="3000"/>
              <a:t>THINK PAIR SHARE</a:t>
            </a:r>
            <a:endParaRPr sz="3000"/>
          </a:p>
        </p:txBody>
      </p:sp>
      <p:sp>
        <p:nvSpPr>
          <p:cNvPr id="90" name="Google Shape;90;p18"/>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228600" lvl="0" marL="457200" rtl="0" algn="l">
              <a:spcBef>
                <a:spcPts val="1500"/>
              </a:spcBef>
              <a:spcAft>
                <a:spcPts val="0"/>
              </a:spcAft>
              <a:buClr>
                <a:srgbClr val="374151"/>
              </a:buClr>
              <a:buSzPts val="3000"/>
              <a:buFont typeface="Roboto"/>
              <a:buNone/>
            </a:pPr>
            <a:r>
              <a:rPr lang="en" sz="4800">
                <a:solidFill>
                  <a:srgbClr val="000000"/>
                </a:solidFill>
              </a:rPr>
              <a:t>Class share</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0"/>
              </a:spcAft>
              <a:buNone/>
            </a:pPr>
            <a:r>
              <a:t/>
            </a:r>
            <a:endParaRPr sz="3000">
              <a:solidFill>
                <a:srgbClr val="374151"/>
              </a:solidFill>
              <a:latin typeface="Roboto"/>
              <a:ea typeface="Roboto"/>
              <a:cs typeface="Roboto"/>
              <a:sym typeface="Roboto"/>
            </a:endParaRPr>
          </a:p>
          <a:p>
            <a:pPr indent="0" lvl="0" marL="0" rtl="0" algn="l">
              <a:spcBef>
                <a:spcPts val="1500"/>
              </a:spcBef>
              <a:spcAft>
                <a:spcPts val="1500"/>
              </a:spcAft>
              <a:buNone/>
            </a:pPr>
            <a:r>
              <a:t/>
            </a:r>
            <a:endParaRPr sz="3000">
              <a:solidFill>
                <a:srgbClr val="374151"/>
              </a:solidFill>
              <a:latin typeface="Roboto"/>
              <a:ea typeface="Roboto"/>
              <a:cs typeface="Roboto"/>
              <a:sym typeface="Roboto"/>
            </a:endParaRPr>
          </a:p>
        </p:txBody>
      </p:sp>
      <p:pic>
        <p:nvPicPr>
          <p:cNvPr id="91" name="Google Shape;91;p18"/>
          <p:cNvPicPr preferRelativeResize="0"/>
          <p:nvPr/>
        </p:nvPicPr>
        <p:blipFill>
          <a:blip r:embed="rId3">
            <a:alphaModFix/>
          </a:blip>
          <a:stretch>
            <a:fillRect/>
          </a:stretch>
        </p:blipFill>
        <p:spPr>
          <a:xfrm>
            <a:off x="4400250" y="3326946"/>
            <a:ext cx="4235376" cy="282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latin typeface="Trebuchet MS"/>
                <a:ea typeface="Trebuchet MS"/>
                <a:cs typeface="Trebuchet MS"/>
                <a:sym typeface="Trebuchet MS"/>
              </a:rPr>
              <a:t>WHAT ARE </a:t>
            </a:r>
            <a:r>
              <a:rPr b="1" lang="en" sz="3600">
                <a:latin typeface="Trebuchet MS"/>
                <a:ea typeface="Trebuchet MS"/>
                <a:cs typeface="Trebuchet MS"/>
                <a:sym typeface="Trebuchet MS"/>
              </a:rPr>
              <a:t>CARNIVOROUS</a:t>
            </a:r>
            <a:r>
              <a:rPr b="1" lang="en" sz="3600">
                <a:latin typeface="Trebuchet MS"/>
                <a:ea typeface="Trebuchet MS"/>
                <a:cs typeface="Trebuchet MS"/>
                <a:sym typeface="Trebuchet MS"/>
              </a:rPr>
              <a:t> PLANTS?</a:t>
            </a:r>
            <a:endParaRPr b="1" sz="3600">
              <a:latin typeface="Trebuchet MS"/>
              <a:ea typeface="Trebuchet MS"/>
              <a:cs typeface="Trebuchet MS"/>
              <a:sym typeface="Trebuchet MS"/>
            </a:endParaRPr>
          </a:p>
          <a:p>
            <a:pPr indent="0" lvl="0" marL="0" rtl="0" algn="ctr">
              <a:spcBef>
                <a:spcPts val="0"/>
              </a:spcBef>
              <a:spcAft>
                <a:spcPts val="0"/>
              </a:spcAft>
              <a:buNone/>
            </a:pPr>
            <a:r>
              <a:t/>
            </a:r>
            <a:endParaRPr sz="3000"/>
          </a:p>
        </p:txBody>
      </p:sp>
      <p:sp>
        <p:nvSpPr>
          <p:cNvPr id="97" name="Google Shape;97;p19"/>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lnSpc>
                <a:spcPct val="100000"/>
              </a:lnSpc>
              <a:spcBef>
                <a:spcPts val="600"/>
              </a:spcBef>
              <a:spcAft>
                <a:spcPts val="0"/>
              </a:spcAft>
              <a:buNone/>
            </a:pPr>
            <a:r>
              <a:rPr lang="en" sz="3600">
                <a:solidFill>
                  <a:srgbClr val="4D5156"/>
                </a:solidFill>
                <a:highlight>
                  <a:srgbClr val="FFFFFF"/>
                </a:highlight>
                <a:latin typeface="Roboto"/>
                <a:ea typeface="Roboto"/>
                <a:cs typeface="Roboto"/>
                <a:sym typeface="Roboto"/>
              </a:rPr>
              <a:t>Carnivorous plants are plants that derive some or most of their nutrients from trapping and consuming animals, typically insects, and occasionally small mammals and birds. </a:t>
            </a:r>
            <a:endParaRPr sz="3600">
              <a:solidFill>
                <a:srgbClr val="4D5156"/>
              </a:solidFill>
              <a:highlight>
                <a:srgbClr val="FFFFFF"/>
              </a:highlight>
              <a:latin typeface="Roboto"/>
              <a:ea typeface="Roboto"/>
              <a:cs typeface="Roboto"/>
              <a:sym typeface="Roboto"/>
            </a:endParaRPr>
          </a:p>
          <a:p>
            <a:pPr indent="0" lvl="0" marL="457200" rtl="0" algn="l">
              <a:lnSpc>
                <a:spcPct val="100000"/>
              </a:lnSpc>
              <a:spcBef>
                <a:spcPts val="600"/>
              </a:spcBef>
              <a:spcAft>
                <a:spcPts val="0"/>
              </a:spcAft>
              <a:buNone/>
            </a:pPr>
            <a:r>
              <a:t/>
            </a:r>
            <a:endParaRPr sz="3600">
              <a:solidFill>
                <a:srgbClr val="4D5156"/>
              </a:solidFill>
              <a:highlight>
                <a:srgbClr val="FFFFFF"/>
              </a:highlight>
              <a:latin typeface="Roboto"/>
              <a:ea typeface="Roboto"/>
              <a:cs typeface="Roboto"/>
              <a:sym typeface="Roboto"/>
            </a:endParaRPr>
          </a:p>
          <a:p>
            <a:pPr indent="0" lvl="0" marL="457200" rtl="0" algn="l">
              <a:lnSpc>
                <a:spcPct val="100000"/>
              </a:lnSpc>
              <a:spcBef>
                <a:spcPts val="600"/>
              </a:spcBef>
              <a:spcAft>
                <a:spcPts val="0"/>
              </a:spcAft>
              <a:buNone/>
            </a:pPr>
            <a:r>
              <a:rPr lang="en" sz="3600">
                <a:solidFill>
                  <a:srgbClr val="4D5156"/>
                </a:solidFill>
                <a:highlight>
                  <a:srgbClr val="FFFFFF"/>
                </a:highlight>
                <a:latin typeface="Roboto"/>
                <a:ea typeface="Roboto"/>
                <a:cs typeface="Roboto"/>
                <a:sym typeface="Roboto"/>
              </a:rPr>
              <a:t>They still generate all of their energy from photosynthesis</a:t>
            </a:r>
            <a:endParaRPr sz="36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TYPES OF </a:t>
            </a:r>
            <a:r>
              <a:rPr lang="en" sz="3000"/>
              <a:t>CARNIVOROUS</a:t>
            </a:r>
            <a:r>
              <a:rPr lang="en" sz="3000"/>
              <a:t> PLANTS</a:t>
            </a:r>
            <a:endParaRPr sz="3000"/>
          </a:p>
        </p:txBody>
      </p:sp>
      <p:sp>
        <p:nvSpPr>
          <p:cNvPr id="103" name="Google Shape;103;p20"/>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rPr lang="en" sz="3000">
                <a:solidFill>
                  <a:srgbClr val="000000"/>
                </a:solidFill>
              </a:rPr>
              <a:t>Venus flytrap</a:t>
            </a:r>
            <a:endParaRPr sz="3000">
              <a:solidFill>
                <a:srgbClr val="000000"/>
              </a:solidFill>
            </a:endParaRPr>
          </a:p>
          <a:p>
            <a:pPr indent="0" lvl="0" marL="457200" rtl="0" algn="l">
              <a:spcBef>
                <a:spcPts val="1600"/>
              </a:spcBef>
              <a:spcAft>
                <a:spcPts val="0"/>
              </a:spcAft>
              <a:buNone/>
            </a:pPr>
            <a:r>
              <a:rPr lang="en" sz="2050">
                <a:solidFill>
                  <a:srgbClr val="363636"/>
                </a:solidFill>
                <a:highlight>
                  <a:srgbClr val="FFFFFF"/>
                </a:highlight>
              </a:rPr>
              <a:t>When an unsuspecting insect brushes against tiny trigger hairs on a leaf-trap though, the trap snaps shut in less than a second. Once the trap is tightly closed, digestive acids and enzymes dissolve the insect, and the plant absorbs the nutrient-rich "soup." Seven to ten days later, the trap opens, ready for another meal.</a:t>
            </a:r>
            <a:endParaRPr sz="35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1600"/>
              </a:spcAft>
              <a:buNone/>
            </a:pPr>
            <a:r>
              <a:t/>
            </a:r>
            <a:endParaRPr sz="3000">
              <a:solidFill>
                <a:srgbClr val="000000"/>
              </a:solidFill>
            </a:endParaRPr>
          </a:p>
        </p:txBody>
      </p:sp>
      <p:pic>
        <p:nvPicPr>
          <p:cNvPr id="104" name="Google Shape;104;p20"/>
          <p:cNvPicPr preferRelativeResize="0"/>
          <p:nvPr/>
        </p:nvPicPr>
        <p:blipFill>
          <a:blip r:embed="rId3">
            <a:alphaModFix/>
          </a:blip>
          <a:stretch>
            <a:fillRect/>
          </a:stretch>
        </p:blipFill>
        <p:spPr>
          <a:xfrm>
            <a:off x="430625" y="4408500"/>
            <a:ext cx="2959525" cy="1973025"/>
          </a:xfrm>
          <a:prstGeom prst="rect">
            <a:avLst/>
          </a:prstGeom>
          <a:noFill/>
          <a:ln>
            <a:noFill/>
          </a:ln>
        </p:spPr>
      </p:pic>
      <p:pic>
        <p:nvPicPr>
          <p:cNvPr id="105" name="Google Shape;105;p20"/>
          <p:cNvPicPr preferRelativeResize="0"/>
          <p:nvPr/>
        </p:nvPicPr>
        <p:blipFill>
          <a:blip r:embed="rId4">
            <a:alphaModFix/>
          </a:blip>
          <a:stretch>
            <a:fillRect/>
          </a:stretch>
        </p:blipFill>
        <p:spPr>
          <a:xfrm>
            <a:off x="5332925" y="4178600"/>
            <a:ext cx="3302725" cy="2202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288000" y="263000"/>
            <a:ext cx="8568000" cy="7635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TYPES OF CARNIVOROUS PLANTS</a:t>
            </a:r>
            <a:endParaRPr sz="3000"/>
          </a:p>
        </p:txBody>
      </p:sp>
      <p:sp>
        <p:nvSpPr>
          <p:cNvPr id="111" name="Google Shape;111;p21"/>
          <p:cNvSpPr txBox="1"/>
          <p:nvPr>
            <p:ph idx="1" type="body"/>
          </p:nvPr>
        </p:nvSpPr>
        <p:spPr>
          <a:xfrm>
            <a:off x="288000" y="1211275"/>
            <a:ext cx="8568000" cy="5345100"/>
          </a:xfrm>
          <a:prstGeom prst="rect">
            <a:avLst/>
          </a:prstGeom>
          <a:solidFill>
            <a:srgbClr val="FFFFFF"/>
          </a:solidFill>
        </p:spPr>
        <p:txBody>
          <a:bodyPr anchorCtr="0" anchor="ctr" bIns="91425" lIns="91425" spcFirstLastPara="1" rIns="91425" wrap="square" tIns="91425">
            <a:noAutofit/>
          </a:bodyPr>
          <a:lstStyle/>
          <a:p>
            <a:pPr indent="0" lvl="0" marL="457200" rtl="0" algn="l">
              <a:spcBef>
                <a:spcPts val="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2800">
              <a:solidFill>
                <a:srgbClr val="000000"/>
              </a:solidFill>
            </a:endParaRPr>
          </a:p>
          <a:p>
            <a:pPr indent="0" lvl="0" marL="457200" rtl="0" algn="l">
              <a:spcBef>
                <a:spcPts val="1600"/>
              </a:spcBef>
              <a:spcAft>
                <a:spcPts val="0"/>
              </a:spcAft>
              <a:buNone/>
            </a:pPr>
            <a:r>
              <a:rPr lang="en" sz="2800">
                <a:solidFill>
                  <a:srgbClr val="000000"/>
                </a:solidFill>
              </a:rPr>
              <a:t>Pitcher plant</a:t>
            </a:r>
            <a:endParaRPr sz="2800">
              <a:solidFill>
                <a:srgbClr val="000000"/>
              </a:solidFill>
            </a:endParaRPr>
          </a:p>
          <a:p>
            <a:pPr indent="0" lvl="0" marL="457200" rtl="0" algn="l">
              <a:spcBef>
                <a:spcPts val="1600"/>
              </a:spcBef>
              <a:spcAft>
                <a:spcPts val="0"/>
              </a:spcAft>
              <a:buNone/>
            </a:pPr>
            <a:r>
              <a:rPr lang="en" sz="1850">
                <a:solidFill>
                  <a:srgbClr val="363636"/>
                </a:solidFill>
                <a:highlight>
                  <a:srgbClr val="FFFFFF"/>
                </a:highlight>
              </a:rPr>
              <a:t>Color, nectar, and a delicious scent lure insects into this plant's pitfall trap. Drunk on the plant's intoxicating nectar, an insect slides down into the slippery tube. Downward-pointing hairs within the pitcher ensure that it can't crawl out. At the bottom of the pitcher, a pool of digestive acids and enzymes slowly dissolve the insect's body. The pitcher plant absorbs precious nutrients—nitrates and phosphates—from its prey, which can be ants, flies, wasps, bees, beetles, slugs, and snails.</a:t>
            </a:r>
            <a:endParaRPr sz="38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0"/>
              </a:spcAft>
              <a:buNone/>
            </a:pPr>
            <a:r>
              <a:t/>
            </a:r>
            <a:endParaRPr sz="3000">
              <a:solidFill>
                <a:srgbClr val="000000"/>
              </a:solidFill>
            </a:endParaRPr>
          </a:p>
          <a:p>
            <a:pPr indent="0" lvl="0" marL="457200" rtl="0" algn="l">
              <a:spcBef>
                <a:spcPts val="1600"/>
              </a:spcBef>
              <a:spcAft>
                <a:spcPts val="1600"/>
              </a:spcAft>
              <a:buNone/>
            </a:pPr>
            <a:r>
              <a:t/>
            </a:r>
            <a:endParaRPr sz="3000">
              <a:solidFill>
                <a:srgbClr val="000000"/>
              </a:solidFill>
            </a:endParaRPr>
          </a:p>
        </p:txBody>
      </p:sp>
      <p:pic>
        <p:nvPicPr>
          <p:cNvPr id="112" name="Google Shape;112;p21"/>
          <p:cNvPicPr preferRelativeResize="0"/>
          <p:nvPr/>
        </p:nvPicPr>
        <p:blipFill>
          <a:blip r:embed="rId3">
            <a:alphaModFix/>
          </a:blip>
          <a:stretch>
            <a:fillRect/>
          </a:stretch>
        </p:blipFill>
        <p:spPr>
          <a:xfrm>
            <a:off x="3086550" y="4634225"/>
            <a:ext cx="2664074" cy="177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