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59" r:id="rId5"/>
    <p:sldId id="271" r:id="rId6"/>
    <p:sldId id="266" r:id="rId7"/>
    <p:sldId id="269" r:id="rId8"/>
    <p:sldId id="258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9246" autoAdjust="0"/>
  </p:normalViewPr>
  <p:slideViewPr>
    <p:cSldViewPr snapToGrid="0">
      <p:cViewPr>
        <p:scale>
          <a:sx n="46" d="100"/>
          <a:sy n="46" d="100"/>
        </p:scale>
        <p:origin x="16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3D3BA-92DD-4B50-BF56-B94CEDD1A20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A92AA-2DBC-4FFB-BC0E-228C94FF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2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Do a quick Q&amp;A on carnivorous plants, ask students what they know about them and if they’ve ever seen one in person. </a:t>
            </a:r>
          </a:p>
          <a:p>
            <a:pPr marL="171450" indent="-171450">
              <a:buFontTx/>
              <a:buChar char="-"/>
            </a:pPr>
            <a:r>
              <a:rPr lang="en-US" dirty="0"/>
              <a:t>Movies where they made an appearance: Little Shop of Horrors, Addams Family, Jumanji, Emperor’s New Groove,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Pokemon</a:t>
            </a:r>
            <a:r>
              <a:rPr lang="en-US" dirty="0"/>
              <a:t>: </a:t>
            </a:r>
            <a:r>
              <a:rPr lang="en-US" dirty="0" err="1"/>
              <a:t>Victreebell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/>
              <a:t>Video Game: Skyrim, on the island of </a:t>
            </a:r>
            <a:r>
              <a:rPr lang="en-US" dirty="0" err="1"/>
              <a:t>Wyrmstooth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92AA-2DBC-4FFB-BC0E-228C94FF2E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9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What makes a carnivorous plant, carnivorous?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They DO photosynthesize but the majority of their nutrients comes from the prey they catch.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They must meet the FIVE criteria to be classified as carnivorous.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Inform the students that there are other plants that may meet one or more of the criteria but because they don’t meet the 5, they cannot be classified as “carnivorous”.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students for examples of prey. (insects, small vertebrae, small rodents, frogs,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92AA-2DBC-4FFB-BC0E-228C94FF2E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9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There are over 750 recognized carnivorous plant species in the world in various sizes. 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These are some of the most recognized ones, each with unique methods of catching prey.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92AA-2DBC-4FFB-BC0E-228C94FF2E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6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chemeClr val="bg1"/>
                </a:solidFill>
                <a:latin typeface="open sans" panose="020F0502020204030204" pitchFamily="34" charset="0"/>
              </a:rPr>
              <a:t>D</a:t>
            </a:r>
            <a:r>
              <a:rPr lang="en-US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riving force for evolution: they need to find an alternative source of vital nutrients.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Types of traps: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Pitfall traps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 of pitcher plants are leaves folded into deep, slippery pools filled with digestive enzymes.</a:t>
            </a:r>
            <a:br>
              <a:rPr lang="en-US" dirty="0"/>
            </a:b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Flypaper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 (or sticky or adhesive traps) of sundews and butterworts are leaves covered in stalked glands that exude sticky mucilage.</a:t>
            </a:r>
            <a:br>
              <a:rPr lang="en-US" dirty="0"/>
            </a:b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Snap traps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 (or steel traps) of the Venus flytrap and waterwheel plant are hinged leaves that snap shut when trigger hairs are touched.</a:t>
            </a:r>
            <a:br>
              <a:rPr lang="en-US" dirty="0"/>
            </a:b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Suction traps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, unique to bladderworts, are highly modified leaves in the shape of a bladder with a hinged door lined with trigger hairs.</a:t>
            </a:r>
            <a:br>
              <a:rPr lang="en-US" dirty="0"/>
            </a:b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Lobster-pot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 traps of corkscrew plants are twisted tubular channels lined with hairs and glands.</a:t>
            </a:r>
            <a:endParaRPr lang="en-US" b="0" i="0" dirty="0">
              <a:solidFill>
                <a:schemeClr val="bg1"/>
              </a:solidFill>
              <a:effectLst/>
              <a:latin typeface="open sans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chemeClr val="bg1"/>
              </a:solidFill>
              <a:effectLst/>
              <a:latin typeface="open sans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They don’t want to accidentally eat their pollinators; the flowers carnivorous plants produce are super long and away from traps.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Plants might produce nectar as a lure, or an attractive smell.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Some plants have visual appeal that humans can only see in UV light.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Because they get their nutrients from prey, they can live in places with little nutrients in the soil. They tend to have small hair-like roots since the roots don’t play as big of a role as they do in non-carnivorous plants’ lives. </a:t>
            </a:r>
            <a:br>
              <a:rPr lang="en-US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</a:b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Background picture: Close up of a round-leaved sundew.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92AA-2DBC-4FFB-BC0E-228C94FF2E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0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Sizes differ in plants, for example:</a:t>
            </a:r>
          </a:p>
          <a:p>
            <a:endParaRPr lang="en-US" dirty="0"/>
          </a:p>
          <a:p>
            <a:r>
              <a:rPr lang="en-US" dirty="0"/>
              <a:t>- Nepenthes Rajah is one of the largest carnivorous plants- </a:t>
            </a:r>
          </a:p>
          <a:p>
            <a:pPr marL="0" indent="0">
              <a:buFontTx/>
              <a:buNone/>
            </a:pPr>
            <a:r>
              <a:rPr lang="en-US" dirty="0"/>
              <a:t>- Sundew is one of the smallest (and local to us here in the US)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92AA-2DBC-4FFB-BC0E-228C94FF2E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22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Mainly found in Nutrient poor wetlands</a:t>
            </a:r>
          </a:p>
          <a:p>
            <a:r>
              <a:rPr lang="en-US" dirty="0"/>
              <a:t>- Many are found in US, even here in Central Florida.</a:t>
            </a:r>
          </a:p>
          <a:p>
            <a:r>
              <a:rPr lang="en-US" dirty="0"/>
              <a:t>- Other places include Australia, Malaysia, Indonesia, N. Africa, Central and South America, and Europe.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92AA-2DBC-4FFB-BC0E-228C94FF2E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25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Discuss importance of prescribed burns: </a:t>
            </a:r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Prescribed burning uses periodic fires to limit growth of shrubs. With fire eliminating the competition, the carnivorous plants and flourish in the abundant sunlight.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Discuss poaching and ethics involved.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242424"/>
                </a:solidFill>
                <a:effectLst/>
                <a:latin typeface="source-serif-pro"/>
              </a:rPr>
              <a:t>Introduce International Carnivorous Plant Society-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4" pitchFamily="34" charset="0"/>
              </a:rPr>
              <a:t> an organization of horticulturists, conservationists, scientists, and educators all interested in sharing knowledge and news of carnivorous plants.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92AA-2DBC-4FFB-BC0E-228C94FF2E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96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 Complete Worksheet “What are carnivorous Plants”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92AA-2DBC-4FFB-BC0E-228C94FF2E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3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4C418-792F-C6E6-EEEF-C0D2AB19E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1456D-BB11-4780-B8A6-9A2F6190D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7440B-1623-7B6A-866F-EC6580D0B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D8D-6E04-40E1-A28D-8EB22898D91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E37EA-E200-30FD-B725-9C90603F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F1CBE-4BE4-11AC-1F80-7F958709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D818-84AE-4075-83E7-089A05FB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4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564CB-1905-90D7-24BC-C6DB0827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5C1B4-14B8-2F82-9B54-FB87A4D5C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7B6F6-685E-291F-D2F4-4191629C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D8D-6E04-40E1-A28D-8EB22898D91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C81F7-40DD-E053-A5F5-5FA832BE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68289-0547-1F01-7B85-A347D1487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D818-84AE-4075-83E7-089A05FB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1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49D836-05C3-DC7B-4387-1D7F85182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E86EB-371E-84FC-31E9-DC2066B0F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9C5FB-A6F7-22AB-AE12-B88EAC0E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D8D-6E04-40E1-A28D-8EB22898D91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9C112-DA5B-8932-25DB-825583A6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63AAA-4842-31DA-B036-9461904D4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D818-84AE-4075-83E7-089A05FB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1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727A-4E7D-3761-7D71-A5F7C005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5680E-7EA4-F0A3-3B12-C7B174097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9FA12-C1E6-A6AF-ED2F-2F6027309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D8D-6E04-40E1-A28D-8EB22898D91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36301-9FDF-55FF-964E-3500D40C4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B44CC-D9A1-4A3A-6B4F-B1082763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D818-84AE-4075-83E7-089A05FB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0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A8A0-49BA-3F3B-0A61-5A4C4372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06B96-541F-B6E0-E0AC-CF563C7A4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B4619-3A1A-E1CF-C7FE-EA7B5057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D8D-6E04-40E1-A28D-8EB22898D91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2C91B-9498-149F-50B0-DBBA077DF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99867-3E60-04F9-D98B-D3C0B1AA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D818-84AE-4075-83E7-089A05FB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3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5307-7CFE-749C-6289-41288484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D414-292C-6604-99FF-0601F6F11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FEBDB-AA86-6BD2-C4F0-191331ED5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73ABA-6F75-669C-CA6D-84F98902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D8D-6E04-40E1-A28D-8EB22898D91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61D5A-0D07-3104-2CE1-C624D3F6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8855C-9FB7-8DE0-7BE8-5FEAE363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D818-84AE-4075-83E7-089A05FB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2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1FFD-ACCE-B40F-28BB-6F1A840D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FE335-D6D9-F306-CCAA-0D88E0A5A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81371-A686-F6A2-94AC-EF046C277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B16196-DF27-CFE6-C762-FB5A7D86B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1C2824-D3E6-A0C1-91E2-94F9AC2AF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B77918-4B4B-A96E-246D-C329DF15F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D8D-6E04-40E1-A28D-8EB22898D91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67585-CC36-4537-1F78-BC78FF8C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9487D4-B14C-545F-37F1-56DE62C7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D818-84AE-4075-83E7-089A05FB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6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44389-9EC7-992E-DC58-AEA98FF7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D0D3FC-B19D-BDF2-8148-8956DCB9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D8D-6E04-40E1-A28D-8EB22898D91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A41CFA-87DD-7C08-DFA4-E00424EA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63A30-A7DE-7A83-A414-6B6FC65F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D818-84AE-4075-83E7-089A05FB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1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7704BB-4026-8B39-EBDA-359173DE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D8D-6E04-40E1-A28D-8EB22898D91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0CC7F1-F95B-8ED4-C542-77D9ACF2A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6CC37-4F1E-8ABB-6503-F7570A06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D818-84AE-4075-83E7-089A05FB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4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E1CF-F913-EFEE-437D-4483B7D1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979AC-3B7B-CE60-F93C-36669544C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2ABF1-2605-9FE9-6178-72B8CC9BE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FBFD0-94F7-6C7B-0629-FA55D9C31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D8D-6E04-40E1-A28D-8EB22898D91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31C0F-60A7-F101-23FE-B58557D2E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F520C-52D4-F284-96A1-DED46576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D818-84AE-4075-83E7-089A05FB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D21BE-1091-79A6-29E4-EC2841017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A1F5B5-437B-5CB3-6852-43EEAD348E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EEEFA-F62F-BEE5-AB4D-1B61BF0EA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A4087-59A4-DE8E-E28B-C94B8FBE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6D8D-6E04-40E1-A28D-8EB22898D91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912FF-9EE9-F3DE-5CA2-92519E30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019E-CE9B-1D4D-22F8-6BDD2EC6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D818-84AE-4075-83E7-089A05FB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9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A2391-9A3C-3141-C97E-3A52EBDE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FBEC1-D402-3A28-3BDB-1523C7E29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C5197-AF83-D012-5979-3F4257E2B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16D8D-6E04-40E1-A28D-8EB22898D91B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0F867-2D9C-AAEB-0EEE-D268B556B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34B86-C0DF-9E99-1D37-33C174090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2D818-84AE-4075-83E7-089A05FB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5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XRIaigt2yQ?feature=oembed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sabah.com/wordpress/biggest-pitcher-plant-in-the-world/" TargetMode="External"/><Relationship Id="rId3" Type="http://schemas.openxmlformats.org/officeDocument/2006/relationships/hyperlink" Target="https://www.nhm.ac.uk/discover/carnivorous-plants-meat-eaters-of-the-plant-world.html#:~:text=Most%20carnivorous%20plants%20produce%20digestive,down%20their%20catch%20for%20them" TargetMode="External"/><Relationship Id="rId7" Type="http://schemas.openxmlformats.org/officeDocument/2006/relationships/hyperlink" Target="https://www.cs.mcgill.ca/~rwest/wikispeedia/wpcd/wp/n/Nepenthes_rajah.htm" TargetMode="External"/><Relationship Id="rId2" Type="http://schemas.openxmlformats.org/officeDocument/2006/relationships/hyperlink" Target="https://www.carnivorousplants.org/edu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ldwildlife.org/magazine/issues/fall-2020/articles/tropical-pitcher-plants-are-beautiful-but-deadly" TargetMode="External"/><Relationship Id="rId5" Type="http://schemas.openxmlformats.org/officeDocument/2006/relationships/hyperlink" Target="https://www.sarracenia.com/faq/faq1045.html#:~:text=The%20plant%20must%20have%20clear,hairs%20that%20guide%20prey%2C%20etc" TargetMode="External"/><Relationship Id="rId10" Type="http://schemas.openxmlformats.org/officeDocument/2006/relationships/hyperlink" Target="https://mediahub.unc.edu/venus-flytrap-burned-not-burnt/" TargetMode="External"/><Relationship Id="rId4" Type="http://schemas.openxmlformats.org/officeDocument/2006/relationships/hyperlink" Target="https://www.slideshare.net/MuhammadSaleh9/carnivorous-plants-ppt-les-3" TargetMode="External"/><Relationship Id="rId9" Type="http://schemas.openxmlformats.org/officeDocument/2006/relationships/hyperlink" Target="https://www.inaturalist.org/guide_taxa/987598#:~:text=Drosera%20brevifolia%20(the%20dwarf%2C%20small,native%20to%20the%20United%20Sta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lant in a pot&#10;&#10;Description automatically generated">
            <a:extLst>
              <a:ext uri="{FF2B5EF4-FFF2-40B4-BE49-F238E27FC236}">
                <a16:creationId xmlns:a16="http://schemas.microsoft.com/office/drawing/2014/main" id="{A495509C-A709-C86D-093D-5CE030C5BA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 t="16020" r="8396" b="30039"/>
          <a:stretch/>
        </p:blipFill>
        <p:spPr>
          <a:xfrm>
            <a:off x="5595582" y="0"/>
            <a:ext cx="8698171" cy="688145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CEADD-6E7E-5266-1C37-7991008D9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Carnivorous Plants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F81FC-687E-B3D2-8A8E-8E50336F4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3600">
                <a:solidFill>
                  <a:schemeClr val="bg1"/>
                </a:solidFill>
              </a:rPr>
              <a:t>Nature’s Predators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53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56">
            <a:extLst>
              <a:ext uri="{FF2B5EF4-FFF2-40B4-BE49-F238E27FC236}">
                <a16:creationId xmlns:a16="http://schemas.microsoft.com/office/drawing/2014/main" id="{B250C39F-3F6C-4D53-86D2-7BC6B2FF6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insect inside a plant">
            <a:extLst>
              <a:ext uri="{FF2B5EF4-FFF2-40B4-BE49-F238E27FC236}">
                <a16:creationId xmlns:a16="http://schemas.microsoft.com/office/drawing/2014/main" id="{0213AF81-A759-AF16-08CB-136E5D3034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8" b="12953"/>
          <a:stretch/>
        </p:blipFill>
        <p:spPr>
          <a:xfrm>
            <a:off x="4342560" y="10"/>
            <a:ext cx="12191980" cy="6857990"/>
          </a:xfrm>
          <a:prstGeom prst="rect">
            <a:avLst/>
          </a:prstGeom>
        </p:spPr>
      </p:pic>
      <p:sp>
        <p:nvSpPr>
          <p:cNvPr id="66" name="Rectangle 58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FF34B-85E4-FDA9-22F3-EE3FE899E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06" y="115193"/>
            <a:ext cx="5703094" cy="6627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Criteria</a:t>
            </a:r>
          </a:p>
          <a:p>
            <a:pPr marL="0" indent="0">
              <a:buNone/>
            </a:pPr>
            <a:endParaRPr lang="en-US" sz="66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apture prey in traps.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Ki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ll the captured prey.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igest the captured prey.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bsorb nutrients from the killed and digested prey.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U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 those nutrients to grow and develop.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7" name="Rectangle 6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1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close up of a plant&#10;&#10;Description automatically generated">
            <a:extLst>
              <a:ext uri="{FF2B5EF4-FFF2-40B4-BE49-F238E27FC236}">
                <a16:creationId xmlns:a16="http://schemas.microsoft.com/office/drawing/2014/main" id="{7D24786D-C766-A408-F880-9D05757C6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-3652" y="-77310"/>
            <a:ext cx="1219198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706610-016C-A8A7-EB10-61436D9B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40" y="315223"/>
            <a:ext cx="4624342" cy="132556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Varieties</a:t>
            </a:r>
            <a:endParaRPr lang="en-US" sz="66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A close up of a plant&#10;&#10;Description automatically generated">
            <a:extLst>
              <a:ext uri="{FF2B5EF4-FFF2-40B4-BE49-F238E27FC236}">
                <a16:creationId xmlns:a16="http://schemas.microsoft.com/office/drawing/2014/main" id="{7B8D186A-3489-5EA4-CE82-20192284A5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5003"/>
          <a:stretch/>
        </p:blipFill>
        <p:spPr>
          <a:xfrm>
            <a:off x="568008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A296F-863A-D6F0-79D8-B18714E10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40" y="2217933"/>
            <a:ext cx="4558309" cy="4324843"/>
          </a:xfrm>
        </p:spPr>
        <p:txBody>
          <a:bodyPr anchor="t">
            <a:normAutofit/>
          </a:bodyPr>
          <a:lstStyle/>
          <a:p>
            <a:r>
              <a:rPr lang="en-US" sz="3600" dirty="0"/>
              <a:t>Venus Fly Traps</a:t>
            </a:r>
          </a:p>
          <a:p>
            <a:r>
              <a:rPr lang="en-US" sz="3600" dirty="0"/>
              <a:t>Sarracenia</a:t>
            </a:r>
          </a:p>
          <a:p>
            <a:r>
              <a:rPr lang="en-US" sz="3600" dirty="0"/>
              <a:t>Nepenthes</a:t>
            </a:r>
          </a:p>
          <a:p>
            <a:r>
              <a:rPr lang="en-US" sz="3600" dirty="0"/>
              <a:t>Sundews</a:t>
            </a:r>
          </a:p>
          <a:p>
            <a:r>
              <a:rPr lang="en-US" sz="3600" dirty="0"/>
              <a:t>Butterworts</a:t>
            </a:r>
          </a:p>
          <a:p>
            <a:r>
              <a:rPr lang="en-US" sz="3600" dirty="0"/>
              <a:t>Utricularia</a:t>
            </a:r>
          </a:p>
          <a:p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 descr="Close-up of a plant with a red center&#10;&#10;Description automatically generated">
            <a:extLst>
              <a:ext uri="{FF2B5EF4-FFF2-40B4-BE49-F238E27FC236}">
                <a16:creationId xmlns:a16="http://schemas.microsoft.com/office/drawing/2014/main" id="{9AB42B9C-63DD-A605-937A-90A4C39575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5838252" y="272216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32" name="Picture 31" descr="A green plant with flies on it&#10;&#10;Description automatically generated">
            <a:extLst>
              <a:ext uri="{FF2B5EF4-FFF2-40B4-BE49-F238E27FC236}">
                <a16:creationId xmlns:a16="http://schemas.microsoft.com/office/drawing/2014/main" id="{8EE6D4F7-4CF9-B203-DA26-809BC1B748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" b="-1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 descr="A plant with many small spikes&#10;&#10;Description automatically generated with medium confidence">
            <a:extLst>
              <a:ext uri="{FF2B5EF4-FFF2-40B4-BE49-F238E27FC236}">
                <a16:creationId xmlns:a16="http://schemas.microsoft.com/office/drawing/2014/main" id="{DFEA549B-2EFE-54CF-FF43-56D26D8779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r="6449" b="-2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655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8F8C26-1A48-9168-D387-B7F49F79BE2A}"/>
              </a:ext>
            </a:extLst>
          </p:cNvPr>
          <p:cNvSpPr txBox="1">
            <a:spLocks/>
          </p:cNvSpPr>
          <p:nvPr/>
        </p:nvSpPr>
        <p:spPr>
          <a:xfrm>
            <a:off x="1020467" y="1235868"/>
            <a:ext cx="5588794" cy="438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Adaptations</a:t>
            </a: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Traps</a:t>
            </a:r>
          </a:p>
          <a:p>
            <a:r>
              <a:rPr lang="en-US" sz="3200" dirty="0">
                <a:solidFill>
                  <a:schemeClr val="bg1"/>
                </a:solidFill>
              </a:rPr>
              <a:t>Tall Flowers (to save pollinators)</a:t>
            </a:r>
          </a:p>
          <a:p>
            <a:r>
              <a:rPr lang="en-US" sz="3200" dirty="0">
                <a:solidFill>
                  <a:schemeClr val="bg1"/>
                </a:solidFill>
              </a:rPr>
              <a:t>Digestive enzymes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Ability to attract prey</a:t>
            </a:r>
          </a:p>
          <a:p>
            <a:r>
              <a:rPr lang="en-US" sz="3200" dirty="0">
                <a:solidFill>
                  <a:schemeClr val="bg1"/>
                </a:solidFill>
              </a:rPr>
              <a:t>Survive in nutrient deficient environments</a:t>
            </a:r>
          </a:p>
        </p:txBody>
      </p:sp>
      <p:pic>
        <p:nvPicPr>
          <p:cNvPr id="12" name="Picture 11" descr="A close-up of a plant&#10;&#10;Description automatically generated">
            <a:extLst>
              <a:ext uri="{FF2B5EF4-FFF2-40B4-BE49-F238E27FC236}">
                <a16:creationId xmlns:a16="http://schemas.microsoft.com/office/drawing/2014/main" id="{F9B08663-7D5E-9AD5-5479-6BE380A16E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3" r="6673" b="1"/>
          <a:stretch/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8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068916" y="5597879"/>
            <a:ext cx="40076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0E21C-827A-46C5-7109-68DAA1718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675" y="1828605"/>
            <a:ext cx="2944587" cy="3579164"/>
          </a:xfrm>
        </p:spPr>
        <p:txBody>
          <a:bodyPr>
            <a:normAutofit/>
          </a:bodyPr>
          <a:lstStyle/>
          <a:p>
            <a:pPr marL="148590" indent="-148590" defTabSz="594360">
              <a:spcBef>
                <a:spcPts val="650"/>
              </a:spcBef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Endemic to Borneo (Malaysia)</a:t>
            </a:r>
          </a:p>
          <a:p>
            <a:pPr marL="148590" indent="-148590" defTabSz="594360">
              <a:spcBef>
                <a:spcPts val="650"/>
              </a:spcBef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Pitchers Capable of holding 118oz. of water and &gt;80oz. of digestive fluid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474B88-7FD4-23E4-84A2-96E579262FD5}"/>
              </a:ext>
            </a:extLst>
          </p:cNvPr>
          <p:cNvSpPr txBox="1">
            <a:spLocks/>
          </p:cNvSpPr>
          <p:nvPr/>
        </p:nvSpPr>
        <p:spPr>
          <a:xfrm>
            <a:off x="8068916" y="321987"/>
            <a:ext cx="3899839" cy="1506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94360">
              <a:spcAft>
                <a:spcPts val="600"/>
              </a:spcAft>
            </a:pPr>
            <a:r>
              <a:rPr lang="en-US" sz="36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Dwarf Red Sundew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AB5EC1-24B1-CBE9-DE1D-B96DAA38E9CA}"/>
              </a:ext>
            </a:extLst>
          </p:cNvPr>
          <p:cNvSpPr txBox="1">
            <a:spLocks/>
          </p:cNvSpPr>
          <p:nvPr/>
        </p:nvSpPr>
        <p:spPr>
          <a:xfrm>
            <a:off x="8474115" y="1915303"/>
            <a:ext cx="2944587" cy="144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590" indent="-148590" defTabSz="594360">
              <a:spcBef>
                <a:spcPts val="650"/>
              </a:spcBef>
            </a:pP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Endemic to US (South Eastern US)</a:t>
            </a:r>
          </a:p>
          <a:p>
            <a:pPr marL="148590" indent="-148590" defTabSz="594360">
              <a:spcBef>
                <a:spcPts val="650"/>
              </a:spcBef>
            </a:pP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 more than 3cm across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9" descr="A person holding a flower&#10;&#10;Description automatically generated">
            <a:extLst>
              <a:ext uri="{FF2B5EF4-FFF2-40B4-BE49-F238E27FC236}">
                <a16:creationId xmlns:a16="http://schemas.microsoft.com/office/drawing/2014/main" id="{ECEEC01B-EF81-BD17-22DE-1B81ECAA15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 r="49822"/>
          <a:stretch/>
        </p:blipFill>
        <p:spPr>
          <a:xfrm>
            <a:off x="538663" y="1645249"/>
            <a:ext cx="2803315" cy="3762520"/>
          </a:xfrm>
          <a:prstGeom prst="rect">
            <a:avLst/>
          </a:prstGeom>
        </p:spPr>
      </p:pic>
      <p:pic>
        <p:nvPicPr>
          <p:cNvPr id="12" name="Picture 11" descr="A finger touching a plant&#10;&#10;Description automatically generated">
            <a:extLst>
              <a:ext uri="{FF2B5EF4-FFF2-40B4-BE49-F238E27FC236}">
                <a16:creationId xmlns:a16="http://schemas.microsoft.com/office/drawing/2014/main" id="{432ADB87-E1D1-A983-159C-E2F6E9ADC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20" y="3618187"/>
            <a:ext cx="3890435" cy="291782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A6A08E7-1D96-66F2-D202-BB42277EF537}"/>
              </a:ext>
            </a:extLst>
          </p:cNvPr>
          <p:cNvSpPr txBox="1">
            <a:spLocks/>
          </p:cNvSpPr>
          <p:nvPr/>
        </p:nvSpPr>
        <p:spPr>
          <a:xfrm>
            <a:off x="3246612" y="396058"/>
            <a:ext cx="3501045" cy="1335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94360">
              <a:spcAft>
                <a:spcPts val="600"/>
              </a:spcAft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Nepenthes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Rajah</a:t>
            </a:r>
            <a:endParaRPr lang="en-US" sz="5400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7D20AD-3CB6-2B2A-54D7-F4E8D3E057F9}"/>
              </a:ext>
            </a:extLst>
          </p:cNvPr>
          <p:cNvCxnSpPr/>
          <p:nvPr/>
        </p:nvCxnSpPr>
        <p:spPr>
          <a:xfrm>
            <a:off x="7335982" y="1063577"/>
            <a:ext cx="0" cy="54724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17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lants in a swamp&#10;&#10;Description automatically generated">
            <a:extLst>
              <a:ext uri="{FF2B5EF4-FFF2-40B4-BE49-F238E27FC236}">
                <a16:creationId xmlns:a16="http://schemas.microsoft.com/office/drawing/2014/main" id="{5D766248-F27F-AC71-A42C-DB02C6EEAB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DDA26-78EC-B1CF-28B2-D64C88D25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3856" y="848560"/>
            <a:ext cx="3438144" cy="1124712"/>
          </a:xfr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Habitat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BB2C-87B7-F842-CF0D-3E99AEA42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998" y="2515235"/>
            <a:ext cx="7976381" cy="4970633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Bogs</a:t>
            </a:r>
          </a:p>
          <a:p>
            <a:r>
              <a:rPr lang="en-US" sz="2000" dirty="0">
                <a:solidFill>
                  <a:schemeClr val="bg1"/>
                </a:solidFill>
              </a:rPr>
              <a:t>Swamps</a:t>
            </a:r>
          </a:p>
          <a:p>
            <a:r>
              <a:rPr lang="en-US" sz="2000" dirty="0">
                <a:solidFill>
                  <a:schemeClr val="bg1"/>
                </a:solidFill>
              </a:rPr>
              <a:t>Forests</a:t>
            </a:r>
          </a:p>
          <a:p>
            <a:r>
              <a:rPr lang="en-US" sz="2000" dirty="0">
                <a:solidFill>
                  <a:schemeClr val="bg1"/>
                </a:solidFill>
              </a:rPr>
              <a:t>Sandy/Rocky sites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Many are native to North America: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D383E37E-519C-908F-61CF-0A4918016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998" y="4908254"/>
            <a:ext cx="5613493" cy="18489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numCol="2" anchor="t" anchorCtr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Alabama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Florida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Georgia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Illinois</a:t>
            </a:r>
            <a:endParaRPr lang="en-US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Mississippi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Jersey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 Carolina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Oregon</a:t>
            </a:r>
          </a:p>
        </p:txBody>
      </p:sp>
    </p:spTree>
    <p:extLst>
      <p:ext uri="{BB962C8B-B14F-4D97-AF65-F5344CB8AC3E}">
        <p14:creationId xmlns:p14="http://schemas.microsoft.com/office/powerpoint/2010/main" val="376447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marshy area with water and trees&#10;&#10;Description automatically generated">
            <a:extLst>
              <a:ext uri="{FF2B5EF4-FFF2-40B4-BE49-F238E27FC236}">
                <a16:creationId xmlns:a16="http://schemas.microsoft.com/office/drawing/2014/main" id="{596F36E0-F6FF-7C70-FB2C-8129A1CE73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863"/>
          <a:stretch/>
        </p:blipFill>
        <p:spPr>
          <a:xfrm>
            <a:off x="4071108" y="9154"/>
            <a:ext cx="8669532" cy="6857990"/>
          </a:xfrm>
          <a:prstGeom prst="rect">
            <a:avLst/>
          </a:prstGeom>
        </p:spPr>
      </p:pic>
      <p:sp>
        <p:nvSpPr>
          <p:cNvPr id="29" name="Rectangle 2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BF348E-A2BC-B3BD-240C-471ECF0B9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083" y="354330"/>
            <a:ext cx="4238714" cy="1431035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Conservation</a:t>
            </a: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90706-95EC-C136-C375-22446A8C0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93" y="2461768"/>
            <a:ext cx="5270051" cy="404190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R="0" lvl="0" algn="l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Many carnivorous plant species across the world may be at risk of extinction due to global climate change, illegal poaching, and the clearing of land for agriculture, mining and development.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We can combat that through: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Prescribed Burns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Education (Preserve Studies)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Redistribution of ethically grown plants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Habitat Conservation Initiatives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4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What are Carnivorous Plants?">
            <a:hlinkClick r:id="" action="ppaction://media"/>
            <a:extLst>
              <a:ext uri="{FF2B5EF4-FFF2-40B4-BE49-F238E27FC236}">
                <a16:creationId xmlns:a16="http://schemas.microsoft.com/office/drawing/2014/main" id="{37017C9B-CE69-B4DC-0DB5-85D93457018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321607" y="-196948"/>
            <a:ext cx="12835213" cy="7251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305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4044-F327-3957-CF99-4729DFE4A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7202B-F0B8-9898-B10A-AB9B79151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https://www.carnivorousplants.org/education</a:t>
            </a:r>
            <a:endParaRPr lang="en-US" dirty="0"/>
          </a:p>
          <a:p>
            <a:r>
              <a:rPr lang="en-US" dirty="0">
                <a:hlinkClick r:id="rId3"/>
              </a:rPr>
              <a:t>https://www.nhm.ac.uk/discover/carnivorous-plants-meat-eaters-of-the-plant-world.html#:~:text=Most%20carnivorous%20plants%20produce%20digestive,down%20their%20catch%20for%20them</a:t>
            </a:r>
            <a:r>
              <a:rPr lang="en-US" dirty="0"/>
              <a:t>.</a:t>
            </a:r>
          </a:p>
          <a:p>
            <a:r>
              <a:rPr lang="en-US" dirty="0">
                <a:hlinkClick r:id="rId4"/>
              </a:rPr>
              <a:t>https://www.slideshare.net/MuhammadSaleh9/carnivorous-plants-ppt-les-3</a:t>
            </a:r>
            <a:endParaRPr lang="en-US" dirty="0"/>
          </a:p>
          <a:p>
            <a:r>
              <a:rPr lang="en-US" dirty="0">
                <a:hlinkClick r:id="rId5"/>
              </a:rPr>
              <a:t>https://www.sarracenia.com/faq/faq1045.html#:~:text=The%20plant%20must%20have%20clear,hairs%20that%20guide%20prey%2C%20etc</a:t>
            </a:r>
            <a:r>
              <a:rPr lang="en-US" dirty="0"/>
              <a:t>.</a:t>
            </a:r>
          </a:p>
          <a:p>
            <a:r>
              <a:rPr lang="en-US" dirty="0">
                <a:hlinkClick r:id="rId6"/>
              </a:rPr>
              <a:t>https://www.worldwildlife.org/magazine/issues/fall-2020/articles/tropical-pitcher-plants-are-beautiful-but-deadly</a:t>
            </a:r>
            <a:endParaRPr lang="en-US" dirty="0"/>
          </a:p>
          <a:p>
            <a:r>
              <a:rPr lang="en-US" dirty="0">
                <a:hlinkClick r:id="rId7"/>
              </a:rPr>
              <a:t>https://www.cs.mcgill.ca/~rwest/wikispeedia/wpcd/wp/n/Nepenthes_rajah.htm</a:t>
            </a:r>
            <a:endParaRPr lang="en-US" dirty="0"/>
          </a:p>
          <a:p>
            <a:r>
              <a:rPr lang="en-US" dirty="0">
                <a:hlinkClick r:id="rId8"/>
              </a:rPr>
              <a:t>https://www.mysabah.com/wordpress/biggest-pitcher-plant-in-the-world/</a:t>
            </a:r>
            <a:endParaRPr lang="en-US" dirty="0"/>
          </a:p>
          <a:p>
            <a:r>
              <a:rPr lang="en-US" dirty="0">
                <a:hlinkClick r:id="rId9"/>
              </a:rPr>
              <a:t>https://www.inaturalist.org/guide_taxa/987598#:~:text=Drosera%20brevifolia%20(the%20dwarf%2C%20small,native%20to%20the%20United%20States</a:t>
            </a:r>
            <a:r>
              <a:rPr lang="en-US" dirty="0"/>
              <a:t>.</a:t>
            </a:r>
          </a:p>
          <a:p>
            <a:r>
              <a:rPr lang="en-US" dirty="0">
                <a:hlinkClick r:id="rId10"/>
              </a:rPr>
              <a:t>https://mediahub.unc.edu/venus-flytrap-burned-not-burnt/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310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968</Words>
  <Application>Microsoft Office PowerPoint</Application>
  <PresentationFormat>Widescreen</PresentationFormat>
  <Paragraphs>107</Paragraphs>
  <Slides>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Lato</vt:lpstr>
      <vt:lpstr>open sans</vt:lpstr>
      <vt:lpstr>source-serif-pro</vt:lpstr>
      <vt:lpstr>Symbol</vt:lpstr>
      <vt:lpstr>Office Theme</vt:lpstr>
      <vt:lpstr>Carnivorous Plants</vt:lpstr>
      <vt:lpstr>PowerPoint Presentation</vt:lpstr>
      <vt:lpstr>Varieties</vt:lpstr>
      <vt:lpstr>PowerPoint Presentation</vt:lpstr>
      <vt:lpstr>PowerPoint Presentation</vt:lpstr>
      <vt:lpstr>Habitat</vt:lpstr>
      <vt:lpstr>Conservation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Carnivorous Plants</dc:title>
  <dc:creator>Lora Rodriguez, Marlen</dc:creator>
  <cp:lastModifiedBy>Lora Rodriguez, Marlen</cp:lastModifiedBy>
  <cp:revision>24</cp:revision>
  <dcterms:created xsi:type="dcterms:W3CDTF">2023-08-23T11:48:01Z</dcterms:created>
  <dcterms:modified xsi:type="dcterms:W3CDTF">2023-08-23T17:42:56Z</dcterms:modified>
</cp:coreProperties>
</file>