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7a8916aa8f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7a8916aa8f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798e88c4f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798e88c4f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798e88c4f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798e88c4f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7a8916aa8f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7a8916aa8f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7a8916aa8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7a8916aa8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7a8916aa8f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7a8916aa8f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7a8916aa8f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7a8916aa8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7a8916aa8f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7a8916aa8f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7a8916aa8f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7a8916aa8f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5.jpg"/><Relationship Id="rId5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43750" y="329725"/>
            <a:ext cx="8656500" cy="150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00"/>
              <a:t>Exploring Photosynthesis &amp; Evolutionary Adaptations </a:t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00"/>
              <a:t>Using Carnivorous Plants </a:t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00"/>
              <a:t>in AP Biology</a:t>
            </a:r>
            <a:endParaRPr b="1" sz="80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6765" y="1938850"/>
            <a:ext cx="3010475" cy="200545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2033263" y="4167550"/>
            <a:ext cx="5077500" cy="7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Diane Pintavalle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Glastonbury High School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Glastonbury, CT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311700" y="329700"/>
            <a:ext cx="85206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</a:rPr>
              <a:t>Effect of light (wavelength/number of hours/brightness) on feeding activity of carnivorous plants. </a:t>
            </a:r>
            <a:endParaRPr sz="2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4578" y="1452400"/>
            <a:ext cx="3934575" cy="294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286775"/>
            <a:ext cx="8520600" cy="411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rgbClr val="000000"/>
                </a:solidFill>
              </a:rPr>
              <a:t>Grade Level: High School AP Biology</a:t>
            </a:r>
            <a:endParaRPr sz="2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rgbClr val="000000"/>
                </a:solidFill>
              </a:rPr>
              <a:t>Learning Objectives:</a:t>
            </a:r>
            <a:endParaRPr sz="2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</a:rPr>
              <a:t>By the end of this lesson, students will be able to:</a:t>
            </a:r>
            <a:endParaRPr sz="2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rgbClr val="000000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en" sz="2100">
                <a:solidFill>
                  <a:srgbClr val="000000"/>
                </a:solidFill>
              </a:rPr>
              <a:t>Explain the process of photosynthesis and its importance in energy transfer and the carbon cycle.</a:t>
            </a:r>
            <a:endParaRPr sz="2100">
              <a:solidFill>
                <a:srgbClr val="000000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en" sz="2100">
                <a:solidFill>
                  <a:srgbClr val="000000"/>
                </a:solidFill>
              </a:rPr>
              <a:t>Analyze the evolutionary adaptations of plants, focusing on specific examples.</a:t>
            </a:r>
            <a:endParaRPr sz="2100">
              <a:solidFill>
                <a:srgbClr val="000000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en" sz="2100">
                <a:solidFill>
                  <a:srgbClr val="000000"/>
                </a:solidFill>
              </a:rPr>
              <a:t>Describe the unique adaptations of carnivorous plants </a:t>
            </a:r>
            <a:endParaRPr sz="2100">
              <a:solidFill>
                <a:srgbClr val="000000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en" sz="2100">
                <a:solidFill>
                  <a:srgbClr val="000000"/>
                </a:solidFill>
              </a:rPr>
              <a:t>Evaluate the ecological significance of carnivorous plants</a:t>
            </a:r>
            <a:endParaRPr sz="2100">
              <a:solidFill>
                <a:srgbClr val="000000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en" sz="2100">
                <a:solidFill>
                  <a:srgbClr val="000000"/>
                </a:solidFill>
              </a:rPr>
              <a:t>Design and carry out an experiment using carnivorous plants </a:t>
            </a:r>
            <a:endParaRPr sz="2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Day 1: Photosynthesis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74151"/>
              </a:solidFill>
              <a:highlight>
                <a:srgbClr val="F7F7F8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771475"/>
            <a:ext cx="8520600" cy="413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en" sz="1795">
                <a:solidFill>
                  <a:srgbClr val="000000"/>
                </a:solidFill>
              </a:rPr>
              <a:t>Introduction</a:t>
            </a:r>
            <a:endParaRPr sz="1795">
              <a:solidFill>
                <a:srgbClr val="000000"/>
              </a:solidFill>
            </a:endParaRPr>
          </a:p>
          <a:p>
            <a:pPr indent="-342582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95"/>
              <a:buChar char="●"/>
            </a:pPr>
            <a:r>
              <a:rPr lang="en" sz="1795">
                <a:solidFill>
                  <a:srgbClr val="000000"/>
                </a:solidFill>
              </a:rPr>
              <a:t>Begin with a brief discussion of the importance of photosynthesis in the context of energy transfer and the carbon cycle.</a:t>
            </a:r>
            <a:endParaRPr sz="1795">
              <a:solidFill>
                <a:srgbClr val="000000"/>
              </a:solidFill>
            </a:endParaRPr>
          </a:p>
          <a:p>
            <a:pPr indent="-342582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5"/>
              <a:buChar char="●"/>
            </a:pPr>
            <a:r>
              <a:rPr lang="en" sz="1795">
                <a:solidFill>
                  <a:srgbClr val="000000"/>
                </a:solidFill>
              </a:rPr>
              <a:t>Discuss  that plants have evolved various strategies to maximize their survival and success.</a:t>
            </a:r>
            <a:endParaRPr sz="1795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en" sz="1795">
                <a:solidFill>
                  <a:srgbClr val="000000"/>
                </a:solidFill>
              </a:rPr>
              <a:t>Photosynthesis Overview</a:t>
            </a:r>
            <a:endParaRPr sz="1795">
              <a:solidFill>
                <a:srgbClr val="000000"/>
              </a:solidFill>
            </a:endParaRPr>
          </a:p>
          <a:p>
            <a:pPr indent="-342582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95"/>
              <a:buChar char="●"/>
            </a:pPr>
            <a:r>
              <a:rPr lang="en" sz="1795">
                <a:solidFill>
                  <a:srgbClr val="000000"/>
                </a:solidFill>
              </a:rPr>
              <a:t>Define photosynthesis and its two main stages: the light-dependent reactions and the Calvin cycle.</a:t>
            </a:r>
            <a:endParaRPr sz="1795">
              <a:solidFill>
                <a:srgbClr val="000000"/>
              </a:solidFill>
            </a:endParaRPr>
          </a:p>
          <a:p>
            <a:pPr indent="-342582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5"/>
              <a:buChar char="●"/>
            </a:pPr>
            <a:r>
              <a:rPr lang="en" sz="1795">
                <a:solidFill>
                  <a:srgbClr val="000000"/>
                </a:solidFill>
              </a:rPr>
              <a:t>Discuss the role of chloroplasts, pigments, and sunlight in photosynthesis.</a:t>
            </a:r>
            <a:endParaRPr sz="1795">
              <a:solidFill>
                <a:srgbClr val="000000"/>
              </a:solidFill>
            </a:endParaRPr>
          </a:p>
          <a:p>
            <a:pPr indent="-342582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5"/>
              <a:buChar char="●"/>
            </a:pPr>
            <a:r>
              <a:rPr lang="en" sz="1795">
                <a:solidFill>
                  <a:srgbClr val="000000"/>
                </a:solidFill>
              </a:rPr>
              <a:t>Students use molecular models  to learn and understand energy flow during </a:t>
            </a:r>
            <a:r>
              <a:rPr lang="en" sz="1795">
                <a:solidFill>
                  <a:srgbClr val="000000"/>
                </a:solidFill>
              </a:rPr>
              <a:t>the light-dependent reactions and the Calvin cycle.</a:t>
            </a:r>
            <a:endParaRPr sz="1795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r>
              <a:t/>
            </a:r>
            <a:endParaRPr sz="1395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Day 2 Evolutionary Adaptations in Plants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en" sz="2100">
                <a:solidFill>
                  <a:srgbClr val="000000"/>
                </a:solidFill>
              </a:rPr>
              <a:t>I</a:t>
            </a:r>
            <a:r>
              <a:rPr lang="en" sz="2100">
                <a:solidFill>
                  <a:srgbClr val="000000"/>
                </a:solidFill>
              </a:rPr>
              <a:t>ntroduce the concept of adaptation in the context of evolution.</a:t>
            </a:r>
            <a:endParaRPr sz="2100">
              <a:solidFill>
                <a:srgbClr val="000000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en" sz="2100">
                <a:solidFill>
                  <a:srgbClr val="000000"/>
                </a:solidFill>
              </a:rPr>
              <a:t>Observe and identify various plant adaptations including structural adaptations such as plants with modified leaves, stems and roots.</a:t>
            </a:r>
            <a:endParaRPr sz="2100">
              <a:solidFill>
                <a:srgbClr val="000000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en" sz="2100">
                <a:solidFill>
                  <a:srgbClr val="000000"/>
                </a:solidFill>
              </a:rPr>
              <a:t>Discuss physiological adaptations such as C4 and CAM photosynthesis. </a:t>
            </a:r>
            <a:endParaRPr sz="2100">
              <a:solidFill>
                <a:srgbClr val="000000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en" sz="2100">
                <a:solidFill>
                  <a:srgbClr val="000000"/>
                </a:solidFill>
              </a:rPr>
              <a:t>Present specific examples like xerophytes and hydrophytes. </a:t>
            </a:r>
            <a:endParaRPr sz="21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Day 3: Carnivorous Plants and Their Unique Adaptations</a:t>
            </a:r>
            <a:endParaRPr/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1049"/>
              <a:buFont typeface="Arial"/>
              <a:buNone/>
            </a:pPr>
            <a:r>
              <a:rPr lang="en" sz="2154">
                <a:solidFill>
                  <a:srgbClr val="000000"/>
                </a:solidFill>
              </a:rPr>
              <a:t>Introduction to Carnivorous Plants (10 minutes)</a:t>
            </a:r>
            <a:endParaRPr sz="2154">
              <a:solidFill>
                <a:srgbClr val="000000"/>
              </a:solidFill>
            </a:endParaRPr>
          </a:p>
          <a:p>
            <a:pPr indent="-334642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2154">
                <a:solidFill>
                  <a:srgbClr val="000000"/>
                </a:solidFill>
              </a:rPr>
              <a:t>Begin by discussing the concept of carnivorous plants and their unique adaptations.</a:t>
            </a:r>
            <a:endParaRPr sz="2154">
              <a:solidFill>
                <a:srgbClr val="000000"/>
              </a:solidFill>
            </a:endParaRPr>
          </a:p>
          <a:p>
            <a:pPr indent="-334642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2154">
                <a:solidFill>
                  <a:srgbClr val="000000"/>
                </a:solidFill>
              </a:rPr>
              <a:t>Ask students if they can name any carnivorous plant species.</a:t>
            </a:r>
            <a:endParaRPr sz="2154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54">
                <a:solidFill>
                  <a:srgbClr val="000000"/>
                </a:solidFill>
              </a:rPr>
              <a:t>Observation and interaction with  Carnivorous Plant Species</a:t>
            </a:r>
            <a:endParaRPr sz="2154">
              <a:solidFill>
                <a:srgbClr val="000000"/>
              </a:solidFill>
            </a:endParaRPr>
          </a:p>
          <a:p>
            <a:pPr indent="-334642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2154">
                <a:solidFill>
                  <a:srgbClr val="000000"/>
                </a:solidFill>
              </a:rPr>
              <a:t>Explain the different types of traps used by carnivorous plants such as pitfall traps, sticky traps and snap traps. </a:t>
            </a:r>
            <a:endParaRPr sz="2154">
              <a:solidFill>
                <a:srgbClr val="000000"/>
              </a:solidFill>
            </a:endParaRPr>
          </a:p>
          <a:p>
            <a:pPr indent="-334642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2154">
                <a:solidFill>
                  <a:srgbClr val="000000"/>
                </a:solidFill>
              </a:rPr>
              <a:t>Present examples such as the Venus flytrap, sundew, and pitcher plant.</a:t>
            </a:r>
            <a:endParaRPr sz="2154">
              <a:solidFill>
                <a:srgbClr val="000000"/>
              </a:solidFill>
            </a:endParaRPr>
          </a:p>
          <a:p>
            <a:pPr indent="-334642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2154">
                <a:solidFill>
                  <a:srgbClr val="000000"/>
                </a:solidFill>
              </a:rPr>
              <a:t>Discuss the evolutionary advantages and trade-offs of being carnivorous.</a:t>
            </a:r>
            <a:endParaRPr sz="2154">
              <a:solidFill>
                <a:srgbClr val="000000"/>
              </a:solidFill>
            </a:endParaRPr>
          </a:p>
          <a:p>
            <a:pPr indent="-334642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2154">
                <a:solidFill>
                  <a:srgbClr val="000000"/>
                </a:solidFill>
              </a:rPr>
              <a:t>Allow students to observe and interact with  actual specimens of carnivorous plants.</a:t>
            </a:r>
            <a:endParaRPr sz="1554">
              <a:solidFill>
                <a:srgbClr val="000000"/>
              </a:solidFill>
              <a:highlight>
                <a:srgbClr val="F7F7F8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340550" y="234025"/>
            <a:ext cx="8079300" cy="93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Culminating Activity: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Design a Carnivorous Plant Investigation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222875" y="1622175"/>
            <a:ext cx="8616000" cy="109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100">
                <a:solidFill>
                  <a:srgbClr val="000000"/>
                </a:solidFill>
              </a:rPr>
              <a:t>Students design a short investigation using carnivorous plants as the focus of their investigation. Topic ideas on following slides. </a:t>
            </a:r>
            <a:endParaRPr sz="2100"/>
          </a:p>
        </p:txBody>
      </p:sp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0850" y="2712675"/>
            <a:ext cx="2548526" cy="1911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9450" y="2742113"/>
            <a:ext cx="2779474" cy="1852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2875" y="2712675"/>
            <a:ext cx="2855250" cy="191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311700" y="461600"/>
            <a:ext cx="8520600" cy="118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Comparison of  the digestive enzymes produced by different types of carnivorous plants</a:t>
            </a:r>
            <a:endParaRPr sz="24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8663" y="1648700"/>
            <a:ext cx="2126667" cy="319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311700" y="497800"/>
            <a:ext cx="8520600" cy="116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22">
                <a:solidFill>
                  <a:srgbClr val="000000"/>
                </a:solidFill>
              </a:rPr>
              <a:t>I</a:t>
            </a:r>
            <a:r>
              <a:rPr lang="en" sz="2322">
                <a:solidFill>
                  <a:srgbClr val="000000"/>
                </a:solidFill>
              </a:rPr>
              <a:t>nvestigating how nutrient availability (bugs/no bugs) affects the growth and development of various carnivorous plant species.</a:t>
            </a:r>
            <a:endParaRPr sz="2322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5675" y="1661800"/>
            <a:ext cx="3152649" cy="3176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idx="1" type="body"/>
          </p:nvPr>
        </p:nvSpPr>
        <p:spPr>
          <a:xfrm>
            <a:off x="311700" y="295225"/>
            <a:ext cx="8520600" cy="44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</a:rPr>
              <a:t>Creation of a phylogenetic tree to show relatedness among a collection of carnivorous plants based on characteristics of students’ choice: physical traits/types of traps/preferred prey </a:t>
            </a:r>
            <a:endParaRPr sz="21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8096" y="1820025"/>
            <a:ext cx="1587800" cy="284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