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3"/>
  </p:notesMasterIdLst>
  <p:sldIdLst>
    <p:sldId id="256" r:id="rId22"/>
    <p:sldId id="257" r:id="rId23"/>
    <p:sldId id="258" r:id="rId24"/>
    <p:sldId id="259" r:id="rId25"/>
    <p:sldId id="260" r:id="rId26"/>
    <p:sldId id="261" r:id="rId27"/>
    <p:sldId id="262" r:id="rId28"/>
    <p:sldId id="263" r:id="rId29"/>
    <p:sldId id="264" r:id="rId30"/>
    <p:sldId id="265" r:id="rId31"/>
    <p:sldId id="266" r:id="rId3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reaming Outloud Sans" charset="1" panose="00000500000000000000"/>
      <p:regular r:id="rId10"/>
    </p:embeddedFont>
    <p:embeddedFont>
      <p:font typeface="Dreaming Outloud Sans Italics" charset="1" panose="00000500000000000000"/>
      <p:regular r:id="rId11"/>
    </p:embeddedFont>
    <p:embeddedFont>
      <p:font typeface="Alegreya" charset="1" panose="00000500000000000000"/>
      <p:regular r:id="rId12"/>
    </p:embeddedFont>
    <p:embeddedFont>
      <p:font typeface="Alegreya Bold" charset="1" panose="00000800000000000000"/>
      <p:regular r:id="rId13"/>
    </p:embeddedFont>
    <p:embeddedFont>
      <p:font typeface="Alegreya Italics" charset="1" panose="00000500000000000000"/>
      <p:regular r:id="rId14"/>
    </p:embeddedFont>
    <p:embeddedFont>
      <p:font typeface="Alegreya Bold Italics" charset="1" panose="00000800000000000000"/>
      <p:regular r:id="rId15"/>
    </p:embeddedFont>
    <p:embeddedFont>
      <p:font typeface="Alegreya Medium" charset="1" panose="00000600000000000000"/>
      <p:regular r:id="rId16"/>
    </p:embeddedFont>
    <p:embeddedFont>
      <p:font typeface="Alegreya Medium Italics" charset="1" panose="00000600000000000000"/>
      <p:regular r:id="rId17"/>
    </p:embeddedFont>
    <p:embeddedFont>
      <p:font typeface="Alegreya Ultra-Bold" charset="1" panose="00000900000000000000"/>
      <p:regular r:id="rId18"/>
    </p:embeddedFont>
    <p:embeddedFont>
      <p:font typeface="Alegreya Ultra-Bold Italics" charset="1" panose="00000900000000000000"/>
      <p:regular r:id="rId19"/>
    </p:embeddedFont>
    <p:embeddedFont>
      <p:font typeface="Alegreya Heavy" charset="1" panose="00000A00000000000000"/>
      <p:regular r:id="rId20"/>
    </p:embeddedFont>
    <p:embeddedFont>
      <p:font typeface="Alegreya Heavy Italics" charset="1" panose="00000A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notesMasters/notesMaster1.xml" Type="http://schemas.openxmlformats.org/officeDocument/2006/relationships/notesMaster"/><Relationship Id="rId34" Target="theme/theme2.xml" Type="http://schemas.openxmlformats.org/officeDocument/2006/relationships/theme"/><Relationship Id="rId35" Target="notesSlides/notesSlide1.xml" Type="http://schemas.openxmlformats.org/officeDocument/2006/relationships/notesSlide"/><Relationship Id="rId36" Target="notesSlides/notesSlide2.xml" Type="http://schemas.openxmlformats.org/officeDocument/2006/relationships/notesSlide"/><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the most part, all the plants on earth need the same things: sunlight, water, and carbon dioxide. Through the process of photosynthesis, plants make sugar and oxygen.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Plants have additional needs that are specific to the type of plant! Most plants require nitrogen. If the soil lacks the nutrients a plant needs, the plant will become sick or, potentially, die.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Carnivorous plants have adapted to grow in acidic soil. Acidic soil lacks the nutrients plants. So how do carnivorous plants survive</a:t>
            </a:r>
          </a:p>
          <a:p>
            <a:r>
              <a:rPr lang="en-US"/>
              <a:t/>
            </a:r>
          </a:p>
          <a:p>
            <a:r>
              <a:rPr lang="en-US"/>
              <a:t>Carnivorous plants get between 20% to 70% of their nitrogen through catching and eating insects.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look at four of the most common types of carnivorous plants.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leaves of the plant grow in rounded halves. The halves are hinged together on one side like jaws. Each half has long spikes along its edge and three hairs on top that are sensitive to touch. The leaf oozes a sticky substance that attracts flies and other insects.</a:t>
            </a:r>
          </a:p>
          <a:p>
            <a:r>
              <a:rPr lang="en-US"/>
              <a:t/>
            </a:r>
          </a:p>
          <a:p>
            <a:r>
              <a:rPr lang="en-US"/>
              <a:t>When an insect crawls between the two halves of a leaf, the hairs detect its presence. In less than a second, the leaf snaps shut and the long spikes lock together. Once the insect is trapped, the leaf releases enzymes, or digestive juices. These juices break down the insect into nutrients. The leaf absorbs the nutrients and transports them to all parts of the plant. This process takes about 10 days. Then the leaf reopens.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Sundews use a thick gluey goo called mucilage to trap and digest their prey.</a:t>
            </a:r>
          </a:p>
          <a:p>
            <a:r>
              <a:rPr lang="en-US"/>
              <a:t/>
            </a:r>
          </a:p>
          <a:p>
            <a:r>
              <a:rPr lang="en-US"/>
              <a:t>The sticky tentacles then slowly bend to move the prey to spoon-shaped leaves, from where it is slowly digested.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Their leaves are covered with tiny hairs which secrete a mucilaginous liquid. This gives the leaves a wet appearance and is believed to attract insects in search of water. As soon as an insect lands on the leaves, it becomes ensnared in the mucilage; as it struggles, it gathers more of the liquid on it. The plant responds by secreting digestive enzymes that dissolve and digest the insides of the prey, creating a nutrient soup which the plant then absorbs.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Pitcher plants have structures shaped like pitchers, bowls, or trumpets. In some types the structures make up the whole of the plant’s leaves. In other types the structures are just part of the leaves.</a:t>
            </a:r>
          </a:p>
          <a:p>
            <a:r>
              <a:rPr lang="en-US"/>
              <a:t/>
            </a:r>
          </a:p>
          <a:p>
            <a:r>
              <a:rPr lang="en-US"/>
              <a:t>Most types of pitcher plant catch and digest prey in a similar way. Glands in a plant’s pitcher produce nectar. Nectar is a sweet, sometimes sticky liquid that attracts insects. Once an insect crawls into the pitcher, it falls into a pool of enzymes, or digestive juices. These enzymes dissolve the insect’s soft parts. The plant then absorbs the soft parts through the walls of the pitcher.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4.gif" Type="http://schemas.openxmlformats.org/officeDocument/2006/relationships/image"/><Relationship Id="rId2" Target="../media/image50.png" Type="http://schemas.openxmlformats.org/officeDocument/2006/relationships/image"/><Relationship Id="rId3" Target="../media/image51.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3.svg" Type="http://schemas.openxmlformats.org/officeDocument/2006/relationships/image"/><Relationship Id="rId11" Target="../media/image64.png" Type="http://schemas.openxmlformats.org/officeDocument/2006/relationships/image"/><Relationship Id="rId12" Target="../media/image65.svg" Type="http://schemas.openxmlformats.org/officeDocument/2006/relationships/image"/><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 Id="rId9" Target="../media/image6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5.gif" Type="http://schemas.openxmlformats.org/officeDocument/2006/relationships/image"/><Relationship Id="rId4" Target="../media/image16.gif"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9.gif" Type="http://schemas.openxmlformats.org/officeDocument/2006/relationships/image"/><Relationship Id="rId4" Target="../media/image20.gif" Type="http://schemas.openxmlformats.org/officeDocument/2006/relationships/image"/><Relationship Id="rId5" Target="../media/image21.gif"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39.pn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40.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notesSlides/notesSlide8.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8.pn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6450651" y="-1521774"/>
            <a:ext cx="5348598" cy="18249900"/>
          </a:xfrm>
          <a:custGeom>
            <a:avLst/>
            <a:gdLst/>
            <a:ahLst/>
            <a:cxnLst/>
            <a:rect r="r" b="b" t="t" l="l"/>
            <a:pathLst>
              <a:path h="18249900" w="5348598">
                <a:moveTo>
                  <a:pt x="0" y="0"/>
                </a:moveTo>
                <a:lnTo>
                  <a:pt x="5348598" y="0"/>
                </a:lnTo>
                <a:lnTo>
                  <a:pt x="5348598" y="18249900"/>
                </a:lnTo>
                <a:lnTo>
                  <a:pt x="0" y="18249900"/>
                </a:lnTo>
                <a:lnTo>
                  <a:pt x="0" y="0"/>
                </a:lnTo>
                <a:close/>
              </a:path>
            </a:pathLst>
          </a:custGeom>
          <a:blipFill>
            <a:blip r:embed="rId2">
              <a:extLst>
                <a:ext uri="{96DAC541-7B7A-43D3-8B79-37D633B846F1}">
                  <asvg:svgBlip xmlns:asvg="http://schemas.microsoft.com/office/drawing/2016/SVG/main" r:embed="rId3"/>
                </a:ext>
              </a:extLst>
            </a:blip>
            <a:stretch>
              <a:fillRect l="-146533" t="-16964" r="-3942" b="-37137"/>
            </a:stretch>
          </a:blipFill>
        </p:spPr>
      </p:sp>
      <p:sp>
        <p:nvSpPr>
          <p:cNvPr name="Freeform 3" id="3"/>
          <p:cNvSpPr/>
          <p:nvPr/>
        </p:nvSpPr>
        <p:spPr>
          <a:xfrm flipH="false" flipV="false" rot="0">
            <a:off x="12891831" y="4207492"/>
            <a:ext cx="5358069" cy="3497628"/>
          </a:xfrm>
          <a:custGeom>
            <a:avLst/>
            <a:gdLst/>
            <a:ahLst/>
            <a:cxnLst/>
            <a:rect r="r" b="b" t="t" l="l"/>
            <a:pathLst>
              <a:path h="3497628" w="5358069">
                <a:moveTo>
                  <a:pt x="0" y="0"/>
                </a:moveTo>
                <a:lnTo>
                  <a:pt x="5358069" y="0"/>
                </a:lnTo>
                <a:lnTo>
                  <a:pt x="5358069" y="3497629"/>
                </a:lnTo>
                <a:lnTo>
                  <a:pt x="0" y="3497629"/>
                </a:lnTo>
                <a:lnTo>
                  <a:pt x="0" y="0"/>
                </a:lnTo>
                <a:close/>
              </a:path>
            </a:pathLst>
          </a:custGeom>
          <a:blipFill>
            <a:blip r:embed="rId4"/>
            <a:stretch>
              <a:fillRect l="0" t="0" r="0" b="0"/>
            </a:stretch>
          </a:blipFill>
        </p:spPr>
      </p:sp>
      <p:sp>
        <p:nvSpPr>
          <p:cNvPr name="Freeform 4" id="4"/>
          <p:cNvSpPr/>
          <p:nvPr/>
        </p:nvSpPr>
        <p:spPr>
          <a:xfrm flipH="false" flipV="false" rot="0">
            <a:off x="8728805" y="3459342"/>
            <a:ext cx="4463862" cy="3799863"/>
          </a:xfrm>
          <a:custGeom>
            <a:avLst/>
            <a:gdLst/>
            <a:ahLst/>
            <a:cxnLst/>
            <a:rect r="r" b="b" t="t" l="l"/>
            <a:pathLst>
              <a:path h="3799863" w="4463862">
                <a:moveTo>
                  <a:pt x="0" y="0"/>
                </a:moveTo>
                <a:lnTo>
                  <a:pt x="4463862" y="0"/>
                </a:lnTo>
                <a:lnTo>
                  <a:pt x="4463862" y="3799863"/>
                </a:lnTo>
                <a:lnTo>
                  <a:pt x="0" y="37998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489111" y="7259205"/>
            <a:ext cx="3146651" cy="2981451"/>
          </a:xfrm>
          <a:custGeom>
            <a:avLst/>
            <a:gdLst/>
            <a:ahLst/>
            <a:cxnLst/>
            <a:rect r="r" b="b" t="t" l="l"/>
            <a:pathLst>
              <a:path h="2981451" w="3146651">
                <a:moveTo>
                  <a:pt x="0" y="0"/>
                </a:moveTo>
                <a:lnTo>
                  <a:pt x="3146650" y="0"/>
                </a:lnTo>
                <a:lnTo>
                  <a:pt x="3146650" y="2981451"/>
                </a:lnTo>
                <a:lnTo>
                  <a:pt x="0" y="29814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332546" y="6659910"/>
            <a:ext cx="3704722" cy="3311095"/>
          </a:xfrm>
          <a:custGeom>
            <a:avLst/>
            <a:gdLst/>
            <a:ahLst/>
            <a:cxnLst/>
            <a:rect r="r" b="b" t="t" l="l"/>
            <a:pathLst>
              <a:path h="3311095" w="3704722">
                <a:moveTo>
                  <a:pt x="0" y="0"/>
                </a:moveTo>
                <a:lnTo>
                  <a:pt x="3704722" y="0"/>
                </a:lnTo>
                <a:lnTo>
                  <a:pt x="3704722" y="3311096"/>
                </a:lnTo>
                <a:lnTo>
                  <a:pt x="0" y="3311096"/>
                </a:lnTo>
                <a:lnTo>
                  <a:pt x="0" y="0"/>
                </a:lnTo>
                <a:close/>
              </a:path>
            </a:pathLst>
          </a:custGeom>
          <a:blipFill>
            <a:blip r:embed="rId9"/>
            <a:stretch>
              <a:fillRect l="0" t="0" r="0" b="0"/>
            </a:stretch>
          </a:blipFill>
        </p:spPr>
      </p:sp>
      <p:sp>
        <p:nvSpPr>
          <p:cNvPr name="Freeform 7" id="7"/>
          <p:cNvSpPr/>
          <p:nvPr/>
        </p:nvSpPr>
        <p:spPr>
          <a:xfrm flipH="false" flipV="false" rot="0">
            <a:off x="15570866" y="7259205"/>
            <a:ext cx="2108761" cy="2437874"/>
          </a:xfrm>
          <a:custGeom>
            <a:avLst/>
            <a:gdLst/>
            <a:ahLst/>
            <a:cxnLst/>
            <a:rect r="r" b="b" t="t" l="l"/>
            <a:pathLst>
              <a:path h="2437874" w="2108761">
                <a:moveTo>
                  <a:pt x="0" y="0"/>
                </a:moveTo>
                <a:lnTo>
                  <a:pt x="2108761" y="0"/>
                </a:lnTo>
                <a:lnTo>
                  <a:pt x="2108761" y="2437874"/>
                </a:lnTo>
                <a:lnTo>
                  <a:pt x="0" y="24378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74578" y="6916898"/>
            <a:ext cx="3242843" cy="3455960"/>
          </a:xfrm>
          <a:custGeom>
            <a:avLst/>
            <a:gdLst/>
            <a:ahLst/>
            <a:cxnLst/>
            <a:rect r="r" b="b" t="t" l="l"/>
            <a:pathLst>
              <a:path h="3455960" w="3242843">
                <a:moveTo>
                  <a:pt x="0" y="0"/>
                </a:moveTo>
                <a:lnTo>
                  <a:pt x="3242843" y="0"/>
                </a:lnTo>
                <a:lnTo>
                  <a:pt x="3242843" y="3455960"/>
                </a:lnTo>
                <a:lnTo>
                  <a:pt x="0" y="345596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3817421" y="6078823"/>
            <a:ext cx="3319825" cy="3048706"/>
          </a:xfrm>
          <a:custGeom>
            <a:avLst/>
            <a:gdLst/>
            <a:ahLst/>
            <a:cxnLst/>
            <a:rect r="r" b="b" t="t" l="l"/>
            <a:pathLst>
              <a:path h="3048706" w="3319825">
                <a:moveTo>
                  <a:pt x="0" y="0"/>
                </a:moveTo>
                <a:lnTo>
                  <a:pt x="3319825" y="0"/>
                </a:lnTo>
                <a:lnTo>
                  <a:pt x="3319825" y="3048706"/>
                </a:lnTo>
                <a:lnTo>
                  <a:pt x="0" y="30487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875658">
            <a:off x="260207" y="883105"/>
            <a:ext cx="7125638" cy="2752208"/>
          </a:xfrm>
          <a:prstGeom prst="rect">
            <a:avLst/>
          </a:prstGeom>
        </p:spPr>
        <p:txBody>
          <a:bodyPr anchor="t" rtlCol="false" tIns="0" lIns="0" bIns="0" rIns="0">
            <a:spAutoFit/>
          </a:bodyPr>
          <a:lstStyle/>
          <a:p>
            <a:pPr algn="ctr">
              <a:lnSpc>
                <a:spcPts val="11040"/>
              </a:lnSpc>
              <a:spcBef>
                <a:spcPct val="0"/>
              </a:spcBef>
            </a:pPr>
            <a:r>
              <a:rPr lang="en-US" sz="7885">
                <a:solidFill>
                  <a:srgbClr val="D35444"/>
                </a:solidFill>
                <a:latin typeface="Dreaming Outloud Sans"/>
              </a:rPr>
              <a:t>The Amazing World of </a:t>
            </a:r>
          </a:p>
        </p:txBody>
      </p:sp>
      <p:sp>
        <p:nvSpPr>
          <p:cNvPr name="TextBox 11" id="11"/>
          <p:cNvSpPr txBox="true"/>
          <p:nvPr/>
        </p:nvSpPr>
        <p:spPr>
          <a:xfrm rot="-1066275">
            <a:off x="472509" y="3903942"/>
            <a:ext cx="9272916" cy="1773773"/>
          </a:xfrm>
          <a:prstGeom prst="rect">
            <a:avLst/>
          </a:prstGeom>
        </p:spPr>
        <p:txBody>
          <a:bodyPr anchor="t" rtlCol="false" tIns="0" lIns="0" bIns="0" rIns="0">
            <a:spAutoFit/>
          </a:bodyPr>
          <a:lstStyle/>
          <a:p>
            <a:pPr algn="ctr">
              <a:lnSpc>
                <a:spcPts val="8816"/>
              </a:lnSpc>
            </a:pPr>
            <a:r>
              <a:rPr lang="en-US" sz="9795" spc="-391">
                <a:solidFill>
                  <a:srgbClr val="183B23"/>
                </a:solidFill>
                <a:latin typeface="Dreaming Outloud Sans Bold"/>
              </a:rPr>
              <a:t>Carnivorous Plants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849694" y="5480645"/>
            <a:ext cx="2766500" cy="4515059"/>
          </a:xfrm>
          <a:custGeom>
            <a:avLst/>
            <a:gdLst/>
            <a:ahLst/>
            <a:cxnLst/>
            <a:rect r="r" b="b" t="t" l="l"/>
            <a:pathLst>
              <a:path h="4515059" w="2766500">
                <a:moveTo>
                  <a:pt x="0" y="0"/>
                </a:moveTo>
                <a:lnTo>
                  <a:pt x="2766500" y="0"/>
                </a:lnTo>
                <a:lnTo>
                  <a:pt x="2766500" y="4515060"/>
                </a:lnTo>
                <a:lnTo>
                  <a:pt x="0" y="4515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743065" y="5992935"/>
            <a:ext cx="4079477" cy="3865304"/>
          </a:xfrm>
          <a:custGeom>
            <a:avLst/>
            <a:gdLst/>
            <a:ahLst/>
            <a:cxnLst/>
            <a:rect r="r" b="b" t="t" l="l"/>
            <a:pathLst>
              <a:path h="3865304" w="4079477">
                <a:moveTo>
                  <a:pt x="0" y="0"/>
                </a:moveTo>
                <a:lnTo>
                  <a:pt x="4079476" y="0"/>
                </a:lnTo>
                <a:lnTo>
                  <a:pt x="4079476" y="3865304"/>
                </a:lnTo>
                <a:lnTo>
                  <a:pt x="0" y="38653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204931" y="6028564"/>
            <a:ext cx="4562782" cy="4114800"/>
          </a:xfrm>
          <a:custGeom>
            <a:avLst/>
            <a:gdLst/>
            <a:ahLst/>
            <a:cxnLst/>
            <a:rect r="r" b="b" t="t" l="l"/>
            <a:pathLst>
              <a:path h="4114800" w="4562782">
                <a:moveTo>
                  <a:pt x="0" y="0"/>
                </a:moveTo>
                <a:lnTo>
                  <a:pt x="4562783" y="0"/>
                </a:lnTo>
                <a:lnTo>
                  <a:pt x="45627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4794091" y="6112455"/>
            <a:ext cx="3136717" cy="3626263"/>
          </a:xfrm>
          <a:custGeom>
            <a:avLst/>
            <a:gdLst/>
            <a:ahLst/>
            <a:cxnLst/>
            <a:rect r="r" b="b" t="t" l="l"/>
            <a:pathLst>
              <a:path h="3626263" w="3136717">
                <a:moveTo>
                  <a:pt x="0" y="0"/>
                </a:moveTo>
                <a:lnTo>
                  <a:pt x="3136718" y="0"/>
                </a:lnTo>
                <a:lnTo>
                  <a:pt x="3136718" y="3626263"/>
                </a:lnTo>
                <a:lnTo>
                  <a:pt x="0" y="36262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6" id="6"/>
          <p:cNvPicPr>
            <a:picLocks noChangeAspect="true"/>
          </p:cNvPicPr>
          <p:nvPr/>
        </p:nvPicPr>
        <p:blipFill>
          <a:blip r:embed="rId10"/>
          <a:srcRect l="0" t="0" r="0" b="0"/>
          <a:stretch>
            <a:fillRect/>
          </a:stretch>
        </p:blipFill>
        <p:spPr>
          <a:xfrm flipH="false" flipV="false" rot="0">
            <a:off x="-3370614" y="-3618741"/>
            <a:ext cx="8440615" cy="8229600"/>
          </a:xfrm>
          <a:prstGeom prst="rect">
            <a:avLst/>
          </a:prstGeom>
        </p:spPr>
      </p:pic>
      <p:sp>
        <p:nvSpPr>
          <p:cNvPr name="TextBox 7" id="7"/>
          <p:cNvSpPr txBox="true"/>
          <p:nvPr/>
        </p:nvSpPr>
        <p:spPr>
          <a:xfrm rot="0">
            <a:off x="2458550" y="210309"/>
            <a:ext cx="13370899" cy="5270336"/>
          </a:xfrm>
          <a:prstGeom prst="rect">
            <a:avLst/>
          </a:prstGeom>
        </p:spPr>
        <p:txBody>
          <a:bodyPr anchor="t" rtlCol="false" tIns="0" lIns="0" bIns="0" rIns="0">
            <a:spAutoFit/>
          </a:bodyPr>
          <a:lstStyle/>
          <a:p>
            <a:pPr algn="ctr">
              <a:lnSpc>
                <a:spcPts val="21164"/>
              </a:lnSpc>
              <a:spcBef>
                <a:spcPct val="0"/>
              </a:spcBef>
            </a:pPr>
            <a:r>
              <a:rPr lang="en-US" sz="15117">
                <a:solidFill>
                  <a:srgbClr val="000000"/>
                </a:solidFill>
                <a:latin typeface="Dreaming Outloud Sans"/>
              </a:rPr>
              <a:t>Which one is your favorite??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TextBox 2" id="2"/>
          <p:cNvSpPr txBox="true"/>
          <p:nvPr/>
        </p:nvSpPr>
        <p:spPr>
          <a:xfrm rot="0">
            <a:off x="3826139" y="2188283"/>
            <a:ext cx="10635722" cy="7887335"/>
          </a:xfrm>
          <a:prstGeom prst="rect">
            <a:avLst/>
          </a:prstGeom>
        </p:spPr>
        <p:txBody>
          <a:bodyPr anchor="t" rtlCol="false" tIns="0" lIns="0" bIns="0" rIns="0">
            <a:spAutoFit/>
          </a:bodyPr>
          <a:lstStyle/>
          <a:p>
            <a:pPr algn="ctr">
              <a:lnSpc>
                <a:spcPts val="7840"/>
              </a:lnSpc>
              <a:spcBef>
                <a:spcPct val="0"/>
              </a:spcBef>
            </a:pPr>
            <a:r>
              <a:rPr lang="en-US" sz="5600">
                <a:solidFill>
                  <a:srgbClr val="000000"/>
                </a:solidFill>
                <a:latin typeface="Dreaming Outloud Sans"/>
              </a:rPr>
              <a:t>Follow the instructions on the worksheet to create a poster or flyer advertising one of the carnivorous plants that we discussed. Your ad should be colorful and fun to look at! It may be helpful to look up examples of advertisements as inspiration</a:t>
            </a:r>
          </a:p>
        </p:txBody>
      </p:sp>
      <p:sp>
        <p:nvSpPr>
          <p:cNvPr name="Freeform 3" id="3"/>
          <p:cNvSpPr/>
          <p:nvPr/>
        </p:nvSpPr>
        <p:spPr>
          <a:xfrm flipH="false" flipV="false" rot="0">
            <a:off x="203836" y="1350964"/>
            <a:ext cx="4035238" cy="3172706"/>
          </a:xfrm>
          <a:custGeom>
            <a:avLst/>
            <a:gdLst/>
            <a:ahLst/>
            <a:cxnLst/>
            <a:rect r="r" b="b" t="t" l="l"/>
            <a:pathLst>
              <a:path h="3172706" w="4035238">
                <a:moveTo>
                  <a:pt x="0" y="0"/>
                </a:moveTo>
                <a:lnTo>
                  <a:pt x="4035238" y="0"/>
                </a:lnTo>
                <a:lnTo>
                  <a:pt x="4035238" y="3172707"/>
                </a:lnTo>
                <a:lnTo>
                  <a:pt x="0" y="31727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879718" y="1350964"/>
            <a:ext cx="1849349" cy="2613922"/>
          </a:xfrm>
          <a:custGeom>
            <a:avLst/>
            <a:gdLst/>
            <a:ahLst/>
            <a:cxnLst/>
            <a:rect r="r" b="b" t="t" l="l"/>
            <a:pathLst>
              <a:path h="2613922" w="1849349">
                <a:moveTo>
                  <a:pt x="0" y="0"/>
                </a:moveTo>
                <a:lnTo>
                  <a:pt x="1849350" y="0"/>
                </a:lnTo>
                <a:lnTo>
                  <a:pt x="1849350" y="2613922"/>
                </a:lnTo>
                <a:lnTo>
                  <a:pt x="0" y="2613922"/>
                </a:lnTo>
                <a:lnTo>
                  <a:pt x="0" y="0"/>
                </a:lnTo>
                <a:close/>
              </a:path>
            </a:pathLst>
          </a:custGeom>
          <a:blipFill>
            <a:blip r:embed="rId4"/>
            <a:stretch>
              <a:fillRect l="0" t="0" r="0" b="0"/>
            </a:stretch>
          </a:blipFill>
        </p:spPr>
      </p:sp>
      <p:sp>
        <p:nvSpPr>
          <p:cNvPr name="Freeform 5" id="5"/>
          <p:cNvSpPr/>
          <p:nvPr/>
        </p:nvSpPr>
        <p:spPr>
          <a:xfrm flipH="false" flipV="false" rot="0">
            <a:off x="15804393" y="3573341"/>
            <a:ext cx="2343791" cy="3318642"/>
          </a:xfrm>
          <a:custGeom>
            <a:avLst/>
            <a:gdLst/>
            <a:ahLst/>
            <a:cxnLst/>
            <a:rect r="r" b="b" t="t" l="l"/>
            <a:pathLst>
              <a:path h="3318642" w="2343791">
                <a:moveTo>
                  <a:pt x="0" y="0"/>
                </a:moveTo>
                <a:lnTo>
                  <a:pt x="2343791" y="0"/>
                </a:lnTo>
                <a:lnTo>
                  <a:pt x="2343791" y="3318642"/>
                </a:lnTo>
                <a:lnTo>
                  <a:pt x="0" y="33186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833133" y="4162918"/>
            <a:ext cx="2729066" cy="2729066"/>
          </a:xfrm>
          <a:custGeom>
            <a:avLst/>
            <a:gdLst/>
            <a:ahLst/>
            <a:cxnLst/>
            <a:rect r="r" b="b" t="t" l="l"/>
            <a:pathLst>
              <a:path h="2729066" w="2729066">
                <a:moveTo>
                  <a:pt x="0" y="0"/>
                </a:moveTo>
                <a:lnTo>
                  <a:pt x="2729065" y="0"/>
                </a:lnTo>
                <a:lnTo>
                  <a:pt x="2729065" y="2729065"/>
                </a:lnTo>
                <a:lnTo>
                  <a:pt x="0" y="27290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7686" y="6362558"/>
            <a:ext cx="2670445" cy="3856238"/>
          </a:xfrm>
          <a:custGeom>
            <a:avLst/>
            <a:gdLst/>
            <a:ahLst/>
            <a:cxnLst/>
            <a:rect r="r" b="b" t="t" l="l"/>
            <a:pathLst>
              <a:path h="3856238" w="2670445">
                <a:moveTo>
                  <a:pt x="0" y="0"/>
                </a:moveTo>
                <a:lnTo>
                  <a:pt x="2670445" y="0"/>
                </a:lnTo>
                <a:lnTo>
                  <a:pt x="2670445" y="3856239"/>
                </a:lnTo>
                <a:lnTo>
                  <a:pt x="0" y="385623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4068938" y="6482181"/>
            <a:ext cx="3751268" cy="3249536"/>
          </a:xfrm>
          <a:custGeom>
            <a:avLst/>
            <a:gdLst/>
            <a:ahLst/>
            <a:cxnLst/>
            <a:rect r="r" b="b" t="t" l="l"/>
            <a:pathLst>
              <a:path h="3249536" w="3751268">
                <a:moveTo>
                  <a:pt x="0" y="0"/>
                </a:moveTo>
                <a:lnTo>
                  <a:pt x="3751268" y="0"/>
                </a:lnTo>
                <a:lnTo>
                  <a:pt x="3751268" y="3249536"/>
                </a:lnTo>
                <a:lnTo>
                  <a:pt x="0" y="32495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3944130" y="170746"/>
            <a:ext cx="10399740" cy="2122313"/>
          </a:xfrm>
          <a:prstGeom prst="rect">
            <a:avLst/>
          </a:prstGeom>
        </p:spPr>
        <p:txBody>
          <a:bodyPr anchor="t" rtlCol="false" tIns="0" lIns="0" bIns="0" rIns="0">
            <a:spAutoFit/>
          </a:bodyPr>
          <a:lstStyle/>
          <a:p>
            <a:pPr algn="ctr">
              <a:lnSpc>
                <a:spcPts val="17336"/>
              </a:lnSpc>
              <a:spcBef>
                <a:spcPct val="0"/>
              </a:spcBef>
            </a:pPr>
            <a:r>
              <a:rPr lang="en-US" sz="12383">
                <a:solidFill>
                  <a:srgbClr val="000000"/>
                </a:solidFill>
                <a:latin typeface="Dreaming Outloud Sans"/>
              </a:rPr>
              <a:t>Tell the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1090031" y="0"/>
            <a:ext cx="7197969" cy="701802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0" y="0"/>
            <a:ext cx="5017770" cy="5017770"/>
          </a:xfrm>
          <a:prstGeom prst="rect">
            <a:avLst/>
          </a:prstGeom>
        </p:spPr>
      </p:pic>
      <p:sp>
        <p:nvSpPr>
          <p:cNvPr name="Freeform 4" id="4"/>
          <p:cNvSpPr/>
          <p:nvPr/>
        </p:nvSpPr>
        <p:spPr>
          <a:xfrm flipH="false" flipV="false" rot="0">
            <a:off x="-480060" y="7613913"/>
            <a:ext cx="19671238" cy="4434970"/>
          </a:xfrm>
          <a:custGeom>
            <a:avLst/>
            <a:gdLst/>
            <a:ahLst/>
            <a:cxnLst/>
            <a:rect r="r" b="b" t="t" l="l"/>
            <a:pathLst>
              <a:path h="4434970" w="19671238">
                <a:moveTo>
                  <a:pt x="0" y="0"/>
                </a:moveTo>
                <a:lnTo>
                  <a:pt x="19671238" y="0"/>
                </a:lnTo>
                <a:lnTo>
                  <a:pt x="19671238" y="4434970"/>
                </a:lnTo>
                <a:lnTo>
                  <a:pt x="0" y="44349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457200" y="2818641"/>
            <a:ext cx="11570091" cy="4795272"/>
          </a:xfrm>
          <a:prstGeom prst="rect">
            <a:avLst/>
          </a:prstGeom>
        </p:spPr>
        <p:txBody>
          <a:bodyPr anchor="t" rtlCol="false" tIns="0" lIns="0" bIns="0" rIns="0">
            <a:spAutoFit/>
          </a:bodyPr>
          <a:lstStyle/>
          <a:p>
            <a:pPr algn="ctr">
              <a:lnSpc>
                <a:spcPts val="19269"/>
              </a:lnSpc>
              <a:spcBef>
                <a:spcPct val="0"/>
              </a:spcBef>
            </a:pPr>
            <a:r>
              <a:rPr lang="en-US" sz="13763">
                <a:solidFill>
                  <a:srgbClr val="000000"/>
                </a:solidFill>
                <a:latin typeface="Dreaming Outloud Sans"/>
              </a:rPr>
              <a:t>What do plants need to grow?</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29110" y="1217431"/>
            <a:ext cx="6167307" cy="9069569"/>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5523977" y="5174709"/>
            <a:ext cx="2505022" cy="5112291"/>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12826956" y="2057400"/>
            <a:ext cx="5143500" cy="8229600"/>
          </a:xfrm>
          <a:prstGeom prst="rect">
            <a:avLst/>
          </a:prstGeom>
        </p:spPr>
      </p:pic>
      <p:sp>
        <p:nvSpPr>
          <p:cNvPr name="TextBox 5" id="5"/>
          <p:cNvSpPr txBox="true"/>
          <p:nvPr/>
        </p:nvSpPr>
        <p:spPr>
          <a:xfrm rot="0">
            <a:off x="4545930" y="204552"/>
            <a:ext cx="9196140" cy="5547664"/>
          </a:xfrm>
          <a:prstGeom prst="rect">
            <a:avLst/>
          </a:prstGeom>
        </p:spPr>
        <p:txBody>
          <a:bodyPr anchor="t" rtlCol="false" tIns="0" lIns="0" bIns="0" rIns="0">
            <a:spAutoFit/>
          </a:bodyPr>
          <a:lstStyle/>
          <a:p>
            <a:pPr algn="ctr">
              <a:lnSpc>
                <a:spcPts val="22261"/>
              </a:lnSpc>
              <a:spcBef>
                <a:spcPct val="0"/>
              </a:spcBef>
            </a:pPr>
            <a:r>
              <a:rPr lang="en-US" sz="15901">
                <a:solidFill>
                  <a:srgbClr val="000000"/>
                </a:solidFill>
                <a:latin typeface="Dreaming Outloud Sans"/>
              </a:rPr>
              <a:t>That's not all!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618597" y="-2435755"/>
            <a:ext cx="6814874" cy="6193016"/>
          </a:xfrm>
          <a:custGeom>
            <a:avLst/>
            <a:gdLst/>
            <a:ahLst/>
            <a:cxnLst/>
            <a:rect r="r" b="b" t="t" l="l"/>
            <a:pathLst>
              <a:path h="6193016" w="6814874">
                <a:moveTo>
                  <a:pt x="0" y="0"/>
                </a:moveTo>
                <a:lnTo>
                  <a:pt x="6814873" y="0"/>
                </a:lnTo>
                <a:lnTo>
                  <a:pt x="6814873" y="6193016"/>
                </a:lnTo>
                <a:lnTo>
                  <a:pt x="0" y="61930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106454" y="1789036"/>
            <a:ext cx="10075092" cy="4152628"/>
          </a:xfrm>
          <a:prstGeom prst="rect">
            <a:avLst/>
          </a:prstGeom>
        </p:spPr>
        <p:txBody>
          <a:bodyPr anchor="t" rtlCol="false" tIns="0" lIns="0" bIns="0" rIns="0">
            <a:spAutoFit/>
          </a:bodyPr>
          <a:lstStyle/>
          <a:p>
            <a:pPr algn="ctr">
              <a:lnSpc>
                <a:spcPts val="11040"/>
              </a:lnSpc>
              <a:spcBef>
                <a:spcPct val="0"/>
              </a:spcBef>
            </a:pPr>
            <a:r>
              <a:rPr lang="en-US" sz="7885">
                <a:solidFill>
                  <a:srgbClr val="000000"/>
                </a:solidFill>
                <a:latin typeface="Dreaming Outloud Sans"/>
              </a:rPr>
              <a:t>What makes carnivorous plants different?</a:t>
            </a:r>
          </a:p>
        </p:txBody>
      </p:sp>
      <p:sp>
        <p:nvSpPr>
          <p:cNvPr name="Freeform 4" id="4"/>
          <p:cNvSpPr/>
          <p:nvPr/>
        </p:nvSpPr>
        <p:spPr>
          <a:xfrm flipH="false" flipV="false" rot="0">
            <a:off x="11473126" y="-2435755"/>
            <a:ext cx="6814874" cy="6193016"/>
          </a:xfrm>
          <a:custGeom>
            <a:avLst/>
            <a:gdLst/>
            <a:ahLst/>
            <a:cxnLst/>
            <a:rect r="r" b="b" t="t" l="l"/>
            <a:pathLst>
              <a:path h="6193016" w="6814874">
                <a:moveTo>
                  <a:pt x="0" y="0"/>
                </a:moveTo>
                <a:lnTo>
                  <a:pt x="6814874" y="0"/>
                </a:lnTo>
                <a:lnTo>
                  <a:pt x="6814874" y="6193016"/>
                </a:lnTo>
                <a:lnTo>
                  <a:pt x="0" y="61930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5941664"/>
            <a:ext cx="9900511" cy="4345336"/>
          </a:xfrm>
          <a:custGeom>
            <a:avLst/>
            <a:gdLst/>
            <a:ahLst/>
            <a:cxnLst/>
            <a:rect r="r" b="b" t="t" l="l"/>
            <a:pathLst>
              <a:path h="4345336" w="9900511">
                <a:moveTo>
                  <a:pt x="0" y="0"/>
                </a:moveTo>
                <a:lnTo>
                  <a:pt x="9900511" y="0"/>
                </a:lnTo>
                <a:lnTo>
                  <a:pt x="9900511" y="4345336"/>
                </a:lnTo>
                <a:lnTo>
                  <a:pt x="0" y="43453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706292" y="5941664"/>
            <a:ext cx="9900511" cy="4345336"/>
          </a:xfrm>
          <a:custGeom>
            <a:avLst/>
            <a:gdLst/>
            <a:ahLst/>
            <a:cxnLst/>
            <a:rect r="r" b="b" t="t" l="l"/>
            <a:pathLst>
              <a:path h="4345336" w="9900511">
                <a:moveTo>
                  <a:pt x="0" y="0"/>
                </a:moveTo>
                <a:lnTo>
                  <a:pt x="9900511" y="0"/>
                </a:lnTo>
                <a:lnTo>
                  <a:pt x="9900511" y="4345336"/>
                </a:lnTo>
                <a:lnTo>
                  <a:pt x="0" y="43453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286378" y="1223962"/>
            <a:ext cx="4498563" cy="9063038"/>
          </a:xfrm>
          <a:custGeom>
            <a:avLst/>
            <a:gdLst/>
            <a:ahLst/>
            <a:cxnLst/>
            <a:rect r="r" b="b" t="t" l="l"/>
            <a:pathLst>
              <a:path h="9063038" w="4498563">
                <a:moveTo>
                  <a:pt x="0" y="0"/>
                </a:moveTo>
                <a:lnTo>
                  <a:pt x="4498562" y="0"/>
                </a:lnTo>
                <a:lnTo>
                  <a:pt x="4498562" y="9063038"/>
                </a:lnTo>
                <a:lnTo>
                  <a:pt x="0" y="90630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199106" y="4685595"/>
            <a:ext cx="3944894" cy="5961173"/>
          </a:xfrm>
          <a:custGeom>
            <a:avLst/>
            <a:gdLst/>
            <a:ahLst/>
            <a:cxnLst/>
            <a:rect r="r" b="b" t="t" l="l"/>
            <a:pathLst>
              <a:path h="5961173" w="3944894">
                <a:moveTo>
                  <a:pt x="0" y="0"/>
                </a:moveTo>
                <a:lnTo>
                  <a:pt x="3944894" y="0"/>
                </a:lnTo>
                <a:lnTo>
                  <a:pt x="3944894" y="5961173"/>
                </a:lnTo>
                <a:lnTo>
                  <a:pt x="0" y="5961173"/>
                </a:lnTo>
                <a:lnTo>
                  <a:pt x="0" y="0"/>
                </a:lnTo>
                <a:close/>
              </a:path>
            </a:pathLst>
          </a:custGeom>
          <a:blipFill>
            <a:blip r:embed="rId5"/>
            <a:stretch>
              <a:fillRect l="0" t="0" r="0" b="0"/>
            </a:stretch>
          </a:blipFill>
        </p:spPr>
      </p:sp>
      <p:sp>
        <p:nvSpPr>
          <p:cNvPr name="Freeform 4" id="4"/>
          <p:cNvSpPr/>
          <p:nvPr/>
        </p:nvSpPr>
        <p:spPr>
          <a:xfrm flipH="false" flipV="false" rot="0">
            <a:off x="9338157" y="4685595"/>
            <a:ext cx="3586160" cy="5354183"/>
          </a:xfrm>
          <a:custGeom>
            <a:avLst/>
            <a:gdLst/>
            <a:ahLst/>
            <a:cxnLst/>
            <a:rect r="r" b="b" t="t" l="l"/>
            <a:pathLst>
              <a:path h="5354183" w="3586160">
                <a:moveTo>
                  <a:pt x="0" y="0"/>
                </a:moveTo>
                <a:lnTo>
                  <a:pt x="3586160" y="0"/>
                </a:lnTo>
                <a:lnTo>
                  <a:pt x="3586160" y="5354183"/>
                </a:lnTo>
                <a:lnTo>
                  <a:pt x="0" y="5354183"/>
                </a:lnTo>
                <a:lnTo>
                  <a:pt x="0" y="0"/>
                </a:lnTo>
                <a:close/>
              </a:path>
            </a:pathLst>
          </a:custGeom>
          <a:blipFill>
            <a:blip r:embed="rId6"/>
            <a:stretch>
              <a:fillRect l="0" t="0" r="-99361" b="0"/>
            </a:stretch>
          </a:blipFill>
        </p:spPr>
      </p:sp>
      <p:grpSp>
        <p:nvGrpSpPr>
          <p:cNvPr name="Group 5" id="5"/>
          <p:cNvGrpSpPr/>
          <p:nvPr/>
        </p:nvGrpSpPr>
        <p:grpSpPr>
          <a:xfrm rot="0">
            <a:off x="11587466" y="4580081"/>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E9F1"/>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498405" y="3298850"/>
            <a:ext cx="3760895" cy="6988150"/>
          </a:xfrm>
          <a:custGeom>
            <a:avLst/>
            <a:gdLst/>
            <a:ahLst/>
            <a:cxnLst/>
            <a:rect r="r" b="b" t="t" l="l"/>
            <a:pathLst>
              <a:path h="6988150" w="3760895">
                <a:moveTo>
                  <a:pt x="0" y="0"/>
                </a:moveTo>
                <a:lnTo>
                  <a:pt x="3760895" y="0"/>
                </a:lnTo>
                <a:lnTo>
                  <a:pt x="3760895" y="6988150"/>
                </a:lnTo>
                <a:lnTo>
                  <a:pt x="0" y="69881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365592" y="1243322"/>
            <a:ext cx="11556816" cy="2752453"/>
          </a:xfrm>
          <a:prstGeom prst="rect">
            <a:avLst/>
          </a:prstGeom>
        </p:spPr>
        <p:txBody>
          <a:bodyPr anchor="t" rtlCol="false" tIns="0" lIns="0" bIns="0" rIns="0">
            <a:spAutoFit/>
          </a:bodyPr>
          <a:lstStyle/>
          <a:p>
            <a:pPr algn="ctr">
              <a:lnSpc>
                <a:spcPts val="11040"/>
              </a:lnSpc>
              <a:spcBef>
                <a:spcPct val="0"/>
              </a:spcBef>
            </a:pPr>
            <a:r>
              <a:rPr lang="en-US" sz="7885">
                <a:solidFill>
                  <a:srgbClr val="000000"/>
                </a:solidFill>
                <a:latin typeface="Dreaming Outloud Sans"/>
              </a:rPr>
              <a:t>How do carnivorous plants trap their prey?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6200333" y="3463910"/>
            <a:ext cx="5887333" cy="6987932"/>
          </a:xfrm>
          <a:custGeom>
            <a:avLst/>
            <a:gdLst/>
            <a:ahLst/>
            <a:cxnLst/>
            <a:rect r="r" b="b" t="t" l="l"/>
            <a:pathLst>
              <a:path h="6987932" w="5887333">
                <a:moveTo>
                  <a:pt x="0" y="0"/>
                </a:moveTo>
                <a:lnTo>
                  <a:pt x="5887334" y="0"/>
                </a:lnTo>
                <a:lnTo>
                  <a:pt x="5887334" y="6987932"/>
                </a:lnTo>
                <a:lnTo>
                  <a:pt x="0" y="6987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36095" y="3628753"/>
            <a:ext cx="5210079" cy="6658247"/>
          </a:xfrm>
          <a:custGeom>
            <a:avLst/>
            <a:gdLst/>
            <a:ahLst/>
            <a:cxnLst/>
            <a:rect r="r" b="b" t="t" l="l"/>
            <a:pathLst>
              <a:path h="6658247" w="5210079">
                <a:moveTo>
                  <a:pt x="0" y="0"/>
                </a:moveTo>
                <a:lnTo>
                  <a:pt x="5210079" y="0"/>
                </a:lnTo>
                <a:lnTo>
                  <a:pt x="5210079" y="6658247"/>
                </a:lnTo>
                <a:lnTo>
                  <a:pt x="0" y="6658247"/>
                </a:lnTo>
                <a:lnTo>
                  <a:pt x="0" y="0"/>
                </a:lnTo>
                <a:close/>
              </a:path>
            </a:pathLst>
          </a:custGeom>
          <a:blipFill>
            <a:blip r:embed="rId5"/>
            <a:stretch>
              <a:fillRect l="0" t="0" r="0" b="0"/>
            </a:stretch>
          </a:blipFill>
        </p:spPr>
      </p:sp>
      <p:sp>
        <p:nvSpPr>
          <p:cNvPr name="Freeform 4" id="4"/>
          <p:cNvSpPr/>
          <p:nvPr/>
        </p:nvSpPr>
        <p:spPr>
          <a:xfrm flipH="false" flipV="false" rot="0">
            <a:off x="12344842" y="4181130"/>
            <a:ext cx="5083136" cy="6105870"/>
          </a:xfrm>
          <a:custGeom>
            <a:avLst/>
            <a:gdLst/>
            <a:ahLst/>
            <a:cxnLst/>
            <a:rect r="r" b="b" t="t" l="l"/>
            <a:pathLst>
              <a:path h="6105870" w="5083136">
                <a:moveTo>
                  <a:pt x="0" y="0"/>
                </a:moveTo>
                <a:lnTo>
                  <a:pt x="5083136" y="0"/>
                </a:lnTo>
                <a:lnTo>
                  <a:pt x="5083136" y="6105870"/>
                </a:lnTo>
                <a:lnTo>
                  <a:pt x="0" y="61058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598888" y="4068384"/>
            <a:ext cx="1239326" cy="1075116"/>
          </a:xfrm>
          <a:custGeom>
            <a:avLst/>
            <a:gdLst/>
            <a:ahLst/>
            <a:cxnLst/>
            <a:rect r="r" b="b" t="t" l="l"/>
            <a:pathLst>
              <a:path h="1075116" w="1239326">
                <a:moveTo>
                  <a:pt x="0" y="0"/>
                </a:moveTo>
                <a:lnTo>
                  <a:pt x="1239326" y="0"/>
                </a:lnTo>
                <a:lnTo>
                  <a:pt x="1239326" y="1075116"/>
                </a:lnTo>
                <a:lnTo>
                  <a:pt x="0" y="1075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5224276" y="876300"/>
            <a:ext cx="7839447" cy="2752453"/>
          </a:xfrm>
          <a:prstGeom prst="rect">
            <a:avLst/>
          </a:prstGeom>
        </p:spPr>
        <p:txBody>
          <a:bodyPr anchor="t" rtlCol="false" tIns="0" lIns="0" bIns="0" rIns="0">
            <a:spAutoFit/>
          </a:bodyPr>
          <a:lstStyle/>
          <a:p>
            <a:pPr algn="ctr">
              <a:lnSpc>
                <a:spcPts val="11040"/>
              </a:lnSpc>
            </a:pPr>
            <a:r>
              <a:rPr lang="en-US" sz="7885">
                <a:solidFill>
                  <a:srgbClr val="000000"/>
                </a:solidFill>
                <a:latin typeface="Dreaming Outloud Sans"/>
              </a:rPr>
              <a:t>Venus Fly Trap</a:t>
            </a:r>
          </a:p>
          <a:p>
            <a:pPr algn="ctr">
              <a:lnSpc>
                <a:spcPts val="11040"/>
              </a:lnSpc>
              <a:spcBef>
                <a:spcPct val="0"/>
              </a:spcBef>
            </a:pPr>
            <a:r>
              <a:rPr lang="en-US" sz="7885">
                <a:solidFill>
                  <a:srgbClr val="000000"/>
                </a:solidFill>
                <a:latin typeface="Dreaming Outloud Sans"/>
              </a:rPr>
              <a:t>Dionaea muscipula</a:t>
            </a:r>
          </a:p>
        </p:txBody>
      </p:sp>
      <p:sp>
        <p:nvSpPr>
          <p:cNvPr name="Freeform 7" id="7"/>
          <p:cNvSpPr/>
          <p:nvPr/>
        </p:nvSpPr>
        <p:spPr>
          <a:xfrm flipH="true" flipV="false" rot="1195772">
            <a:off x="10163768" y="4784970"/>
            <a:ext cx="1239326" cy="1075116"/>
          </a:xfrm>
          <a:custGeom>
            <a:avLst/>
            <a:gdLst/>
            <a:ahLst/>
            <a:cxnLst/>
            <a:rect r="r" b="b" t="t" l="l"/>
            <a:pathLst>
              <a:path h="1075116" w="1239326">
                <a:moveTo>
                  <a:pt x="1239326" y="0"/>
                </a:moveTo>
                <a:lnTo>
                  <a:pt x="0" y="0"/>
                </a:lnTo>
                <a:lnTo>
                  <a:pt x="0" y="1075116"/>
                </a:lnTo>
                <a:lnTo>
                  <a:pt x="1239326" y="1075116"/>
                </a:lnTo>
                <a:lnTo>
                  <a:pt x="1239326"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12273503" y="3964577"/>
            <a:ext cx="6281872" cy="5952074"/>
          </a:xfrm>
          <a:custGeom>
            <a:avLst/>
            <a:gdLst/>
            <a:ahLst/>
            <a:cxnLst/>
            <a:rect r="r" b="b" t="t" l="l"/>
            <a:pathLst>
              <a:path h="5952074" w="6281872">
                <a:moveTo>
                  <a:pt x="0" y="0"/>
                </a:moveTo>
                <a:lnTo>
                  <a:pt x="6281872" y="0"/>
                </a:lnTo>
                <a:lnTo>
                  <a:pt x="6281872" y="5952074"/>
                </a:lnTo>
                <a:lnTo>
                  <a:pt x="0" y="5952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212897" y="1611671"/>
            <a:ext cx="4425070" cy="9073629"/>
          </a:xfrm>
          <a:custGeom>
            <a:avLst/>
            <a:gdLst/>
            <a:ahLst/>
            <a:cxnLst/>
            <a:rect r="r" b="b" t="t" l="l"/>
            <a:pathLst>
              <a:path h="9073629" w="4425070">
                <a:moveTo>
                  <a:pt x="0" y="0"/>
                </a:moveTo>
                <a:lnTo>
                  <a:pt x="4425070" y="0"/>
                </a:lnTo>
                <a:lnTo>
                  <a:pt x="4425070" y="9073629"/>
                </a:lnTo>
                <a:lnTo>
                  <a:pt x="0" y="9073629"/>
                </a:lnTo>
                <a:lnTo>
                  <a:pt x="0" y="0"/>
                </a:lnTo>
                <a:close/>
              </a:path>
            </a:pathLst>
          </a:custGeom>
          <a:blipFill>
            <a:blip r:embed="rId5"/>
            <a:stretch>
              <a:fillRect l="-33063" t="-7069" r="-43164" b="-21846"/>
            </a:stretch>
          </a:blipFill>
        </p:spPr>
      </p:sp>
      <p:sp>
        <p:nvSpPr>
          <p:cNvPr name="Freeform 4" id="4"/>
          <p:cNvSpPr/>
          <p:nvPr/>
        </p:nvSpPr>
        <p:spPr>
          <a:xfrm flipH="false" flipV="false" rot="0">
            <a:off x="11672028" y="0"/>
            <a:ext cx="4315186" cy="3964577"/>
          </a:xfrm>
          <a:custGeom>
            <a:avLst/>
            <a:gdLst/>
            <a:ahLst/>
            <a:cxnLst/>
            <a:rect r="r" b="b" t="t" l="l"/>
            <a:pathLst>
              <a:path h="3964577" w="4315186">
                <a:moveTo>
                  <a:pt x="0" y="0"/>
                </a:moveTo>
                <a:lnTo>
                  <a:pt x="4315186" y="0"/>
                </a:lnTo>
                <a:lnTo>
                  <a:pt x="4315186" y="3964577"/>
                </a:lnTo>
                <a:lnTo>
                  <a:pt x="0" y="39645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4744636"/>
            <a:ext cx="8212897" cy="5542364"/>
          </a:xfrm>
          <a:custGeom>
            <a:avLst/>
            <a:gdLst/>
            <a:ahLst/>
            <a:cxnLst/>
            <a:rect r="r" b="b" t="t" l="l"/>
            <a:pathLst>
              <a:path h="5542364" w="8212897">
                <a:moveTo>
                  <a:pt x="0" y="0"/>
                </a:moveTo>
                <a:lnTo>
                  <a:pt x="8212897" y="0"/>
                </a:lnTo>
                <a:lnTo>
                  <a:pt x="8212897" y="5542364"/>
                </a:lnTo>
                <a:lnTo>
                  <a:pt x="0" y="5542364"/>
                </a:lnTo>
                <a:lnTo>
                  <a:pt x="0" y="0"/>
                </a:lnTo>
                <a:close/>
              </a:path>
            </a:pathLst>
          </a:custGeom>
          <a:blipFill>
            <a:blip r:embed="rId8"/>
            <a:stretch>
              <a:fillRect l="0" t="0" r="0" b="0"/>
            </a:stretch>
          </a:blipFill>
        </p:spPr>
      </p:sp>
      <p:sp>
        <p:nvSpPr>
          <p:cNvPr name="TextBox 6" id="6"/>
          <p:cNvSpPr txBox="true"/>
          <p:nvPr/>
        </p:nvSpPr>
        <p:spPr>
          <a:xfrm rot="0">
            <a:off x="583098" y="433641"/>
            <a:ext cx="8423704" cy="4031158"/>
          </a:xfrm>
          <a:prstGeom prst="rect">
            <a:avLst/>
          </a:prstGeom>
        </p:spPr>
        <p:txBody>
          <a:bodyPr anchor="t" rtlCol="false" tIns="0" lIns="0" bIns="0" rIns="0">
            <a:spAutoFit/>
          </a:bodyPr>
          <a:lstStyle/>
          <a:p>
            <a:pPr algn="ctr">
              <a:lnSpc>
                <a:spcPts val="16186"/>
              </a:lnSpc>
            </a:pPr>
            <a:r>
              <a:rPr lang="en-US" sz="11561">
                <a:solidFill>
                  <a:srgbClr val="000000"/>
                </a:solidFill>
                <a:latin typeface="Dreaming Outloud Sans"/>
              </a:rPr>
              <a:t>Sundew </a:t>
            </a:r>
          </a:p>
          <a:p>
            <a:pPr algn="ctr">
              <a:lnSpc>
                <a:spcPts val="16186"/>
              </a:lnSpc>
              <a:spcBef>
                <a:spcPct val="0"/>
              </a:spcBef>
            </a:pPr>
            <a:r>
              <a:rPr lang="en-US" sz="11561">
                <a:solidFill>
                  <a:srgbClr val="000000"/>
                </a:solidFill>
                <a:latin typeface="Dreaming Outloud Sans"/>
              </a:rPr>
              <a:t>a.k.a. Drosera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8162217" y="4778200"/>
            <a:ext cx="4571843" cy="5378639"/>
          </a:xfrm>
          <a:custGeom>
            <a:avLst/>
            <a:gdLst/>
            <a:ahLst/>
            <a:cxnLst/>
            <a:rect r="r" b="b" t="t" l="l"/>
            <a:pathLst>
              <a:path h="5378639" w="4571843">
                <a:moveTo>
                  <a:pt x="0" y="0"/>
                </a:moveTo>
                <a:lnTo>
                  <a:pt x="4571844" y="0"/>
                </a:lnTo>
                <a:lnTo>
                  <a:pt x="4571844" y="5378639"/>
                </a:lnTo>
                <a:lnTo>
                  <a:pt x="0" y="53786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871527" y="2837561"/>
            <a:ext cx="5553939" cy="6420739"/>
          </a:xfrm>
          <a:custGeom>
            <a:avLst/>
            <a:gdLst/>
            <a:ahLst/>
            <a:cxnLst/>
            <a:rect r="r" b="b" t="t" l="l"/>
            <a:pathLst>
              <a:path h="6420739" w="5553939">
                <a:moveTo>
                  <a:pt x="0" y="0"/>
                </a:moveTo>
                <a:lnTo>
                  <a:pt x="5553939" y="0"/>
                </a:lnTo>
                <a:lnTo>
                  <a:pt x="5553939" y="6420739"/>
                </a:lnTo>
                <a:lnTo>
                  <a:pt x="0" y="64207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9144000" y="-120747"/>
            <a:ext cx="5076629" cy="4898947"/>
          </a:xfrm>
          <a:custGeom>
            <a:avLst/>
            <a:gdLst/>
            <a:ahLst/>
            <a:cxnLst/>
            <a:rect r="r" b="b" t="t" l="l"/>
            <a:pathLst>
              <a:path h="4898947" w="5076629">
                <a:moveTo>
                  <a:pt x="0" y="0"/>
                </a:moveTo>
                <a:lnTo>
                  <a:pt x="5076629" y="0"/>
                </a:lnTo>
                <a:lnTo>
                  <a:pt x="5076629" y="4898947"/>
                </a:lnTo>
                <a:lnTo>
                  <a:pt x="0" y="48989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0" y="4654046"/>
            <a:ext cx="7510606" cy="5632954"/>
          </a:xfrm>
          <a:custGeom>
            <a:avLst/>
            <a:gdLst/>
            <a:ahLst/>
            <a:cxnLst/>
            <a:rect r="r" b="b" t="t" l="l"/>
            <a:pathLst>
              <a:path h="5632954" w="7510606">
                <a:moveTo>
                  <a:pt x="0" y="0"/>
                </a:moveTo>
                <a:lnTo>
                  <a:pt x="7510606" y="0"/>
                </a:lnTo>
                <a:lnTo>
                  <a:pt x="7510606" y="5632954"/>
                </a:lnTo>
                <a:lnTo>
                  <a:pt x="0" y="5632954"/>
                </a:lnTo>
                <a:lnTo>
                  <a:pt x="0" y="0"/>
                </a:lnTo>
                <a:close/>
              </a:path>
            </a:pathLst>
          </a:custGeom>
          <a:blipFill>
            <a:blip r:embed="rId9"/>
            <a:stretch>
              <a:fillRect l="0" t="0" r="0" b="0"/>
            </a:stretch>
          </a:blipFill>
        </p:spPr>
      </p:sp>
      <p:sp>
        <p:nvSpPr>
          <p:cNvPr name="TextBox 6" id="6"/>
          <p:cNvSpPr txBox="true"/>
          <p:nvPr/>
        </p:nvSpPr>
        <p:spPr>
          <a:xfrm rot="0">
            <a:off x="1610461" y="876300"/>
            <a:ext cx="6858000" cy="2752453"/>
          </a:xfrm>
          <a:prstGeom prst="rect">
            <a:avLst/>
          </a:prstGeom>
        </p:spPr>
        <p:txBody>
          <a:bodyPr anchor="t" rtlCol="false" tIns="0" lIns="0" bIns="0" rIns="0">
            <a:spAutoFit/>
          </a:bodyPr>
          <a:lstStyle/>
          <a:p>
            <a:pPr algn="ctr">
              <a:lnSpc>
                <a:spcPts val="11040"/>
              </a:lnSpc>
            </a:pPr>
            <a:r>
              <a:rPr lang="en-US" sz="7885">
                <a:solidFill>
                  <a:srgbClr val="000000"/>
                </a:solidFill>
                <a:latin typeface="Dreaming Outloud Sans"/>
              </a:rPr>
              <a:t>Butterwort</a:t>
            </a:r>
          </a:p>
          <a:p>
            <a:pPr algn="ctr">
              <a:lnSpc>
                <a:spcPts val="11040"/>
              </a:lnSpc>
              <a:spcBef>
                <a:spcPct val="0"/>
              </a:spcBef>
            </a:pPr>
            <a:r>
              <a:rPr lang="en-US" sz="7885">
                <a:solidFill>
                  <a:srgbClr val="000000"/>
                </a:solidFill>
                <a:latin typeface="Dreaming Outloud Sans"/>
              </a:rPr>
              <a:t>a.k.a. Pinguicula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DE9F1"/>
        </a:solidFill>
      </p:bgPr>
    </p:bg>
    <p:spTree>
      <p:nvGrpSpPr>
        <p:cNvPr id="1" name=""/>
        <p:cNvGrpSpPr/>
        <p:nvPr/>
      </p:nvGrpSpPr>
      <p:grpSpPr>
        <a:xfrm>
          <a:off x="0" y="0"/>
          <a:ext cx="0" cy="0"/>
          <a:chOff x="0" y="0"/>
          <a:chExt cx="0" cy="0"/>
        </a:xfrm>
      </p:grpSpPr>
      <p:sp>
        <p:nvSpPr>
          <p:cNvPr name="Freeform 2" id="2"/>
          <p:cNvSpPr/>
          <p:nvPr/>
        </p:nvSpPr>
        <p:spPr>
          <a:xfrm flipH="false" flipV="false" rot="0">
            <a:off x="6175891" y="4385949"/>
            <a:ext cx="5231038" cy="5574819"/>
          </a:xfrm>
          <a:custGeom>
            <a:avLst/>
            <a:gdLst/>
            <a:ahLst/>
            <a:cxnLst/>
            <a:rect r="r" b="b" t="t" l="l"/>
            <a:pathLst>
              <a:path h="5574819" w="5231038">
                <a:moveTo>
                  <a:pt x="0" y="0"/>
                </a:moveTo>
                <a:lnTo>
                  <a:pt x="5231039" y="0"/>
                </a:lnTo>
                <a:lnTo>
                  <a:pt x="5231039" y="5574818"/>
                </a:lnTo>
                <a:lnTo>
                  <a:pt x="0" y="55748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30830" y="3262176"/>
            <a:ext cx="5872544" cy="5248586"/>
          </a:xfrm>
          <a:custGeom>
            <a:avLst/>
            <a:gdLst/>
            <a:ahLst/>
            <a:cxnLst/>
            <a:rect r="r" b="b" t="t" l="l"/>
            <a:pathLst>
              <a:path h="5248586" w="5872544">
                <a:moveTo>
                  <a:pt x="0" y="0"/>
                </a:moveTo>
                <a:lnTo>
                  <a:pt x="5872544" y="0"/>
                </a:lnTo>
                <a:lnTo>
                  <a:pt x="5872544" y="5248587"/>
                </a:lnTo>
                <a:lnTo>
                  <a:pt x="0" y="5248587"/>
                </a:lnTo>
                <a:lnTo>
                  <a:pt x="0" y="0"/>
                </a:lnTo>
                <a:close/>
              </a:path>
            </a:pathLst>
          </a:custGeom>
          <a:blipFill>
            <a:blip r:embed="rId5"/>
            <a:stretch>
              <a:fillRect l="0" t="0" r="0" b="0"/>
            </a:stretch>
          </a:blipFill>
        </p:spPr>
      </p:sp>
      <p:sp>
        <p:nvSpPr>
          <p:cNvPr name="Freeform 4" id="4"/>
          <p:cNvSpPr/>
          <p:nvPr/>
        </p:nvSpPr>
        <p:spPr>
          <a:xfrm flipH="false" flipV="false" rot="0">
            <a:off x="1389000" y="-278373"/>
            <a:ext cx="4062991" cy="5078739"/>
          </a:xfrm>
          <a:custGeom>
            <a:avLst/>
            <a:gdLst/>
            <a:ahLst/>
            <a:cxnLst/>
            <a:rect r="r" b="b" t="t" l="l"/>
            <a:pathLst>
              <a:path h="5078739" w="4062991">
                <a:moveTo>
                  <a:pt x="0" y="0"/>
                </a:moveTo>
                <a:lnTo>
                  <a:pt x="4062991" y="0"/>
                </a:lnTo>
                <a:lnTo>
                  <a:pt x="4062991" y="5078739"/>
                </a:lnTo>
                <a:lnTo>
                  <a:pt x="0" y="50787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794642" y="4144959"/>
            <a:ext cx="3006374" cy="6056797"/>
          </a:xfrm>
          <a:custGeom>
            <a:avLst/>
            <a:gdLst/>
            <a:ahLst/>
            <a:cxnLst/>
            <a:rect r="r" b="b" t="t" l="l"/>
            <a:pathLst>
              <a:path h="6056797" w="3006374">
                <a:moveTo>
                  <a:pt x="0" y="0"/>
                </a:moveTo>
                <a:lnTo>
                  <a:pt x="3006374" y="0"/>
                </a:lnTo>
                <a:lnTo>
                  <a:pt x="3006374" y="6056798"/>
                </a:lnTo>
                <a:lnTo>
                  <a:pt x="0" y="60567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175891" y="-564043"/>
            <a:ext cx="3656665" cy="5052387"/>
          </a:xfrm>
          <a:custGeom>
            <a:avLst/>
            <a:gdLst/>
            <a:ahLst/>
            <a:cxnLst/>
            <a:rect r="r" b="b" t="t" l="l"/>
            <a:pathLst>
              <a:path h="5052387" w="3656665">
                <a:moveTo>
                  <a:pt x="0" y="0"/>
                </a:moveTo>
                <a:lnTo>
                  <a:pt x="3656666" y="0"/>
                </a:lnTo>
                <a:lnTo>
                  <a:pt x="3656666" y="5052387"/>
                </a:lnTo>
                <a:lnTo>
                  <a:pt x="0" y="50523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10603557" y="509724"/>
            <a:ext cx="6655743" cy="2752453"/>
          </a:xfrm>
          <a:prstGeom prst="rect">
            <a:avLst/>
          </a:prstGeom>
        </p:spPr>
        <p:txBody>
          <a:bodyPr anchor="t" rtlCol="false" tIns="0" lIns="0" bIns="0" rIns="0">
            <a:spAutoFit/>
          </a:bodyPr>
          <a:lstStyle/>
          <a:p>
            <a:pPr algn="ctr">
              <a:lnSpc>
                <a:spcPts val="11040"/>
              </a:lnSpc>
            </a:pPr>
            <a:r>
              <a:rPr lang="en-US" sz="7885">
                <a:solidFill>
                  <a:srgbClr val="000000"/>
                </a:solidFill>
                <a:latin typeface="Dreaming Outloud Sans"/>
              </a:rPr>
              <a:t>Pitcher Plants</a:t>
            </a:r>
          </a:p>
          <a:p>
            <a:pPr algn="ctr">
              <a:lnSpc>
                <a:spcPts val="11040"/>
              </a:lnSpc>
              <a:spcBef>
                <a:spcPct val="0"/>
              </a:spcBef>
            </a:pPr>
            <a:r>
              <a:rPr lang="en-US" sz="7885">
                <a:solidFill>
                  <a:srgbClr val="000000"/>
                </a:solidFill>
                <a:latin typeface="Dreaming Outloud Sans"/>
              </a:rPr>
              <a:t>a.k.a Nepenthes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DAFsdfTjJ5Q</dc:identifier>
  <dcterms:modified xsi:type="dcterms:W3CDTF">2011-08-01T06:04:30Z</dcterms:modified>
  <cp:revision>1</cp:revision>
  <dc:title>The Amazing World of</dc:title>
</cp:coreProperties>
</file>